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Fira Sans Extra Condensed Medium"/>
      <p:regular r:id="rId31"/>
      <p:bold r:id="rId32"/>
      <p:italic r:id="rId33"/>
      <p:boldItalic r:id="rId34"/>
    </p:embeddedFont>
    <p:embeddedFont>
      <p:font typeface="Pathway Gothic One"/>
      <p:regular r:id="rId35"/>
    </p:embeddedFont>
    <p:embeddedFont>
      <p:font typeface="Catamaran Light"/>
      <p:regular r:id="rId36"/>
      <p:bold r:id="rId37"/>
    </p:embeddedFont>
    <p:embeddedFont>
      <p:font typeface="PT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pos="2880">
          <p15:clr>
            <a:srgbClr val="9AA0A6"/>
          </p15:clr>
        </p15:guide>
        <p15:guide id="3" pos="451">
          <p15:clr>
            <a:srgbClr val="9AA0A6"/>
          </p15:clr>
        </p15:guide>
        <p15:guide id="4" pos="5309">
          <p15:clr>
            <a:srgbClr val="9AA0A6"/>
          </p15:clr>
        </p15:guide>
        <p15:guide id="5" orient="horz" pos="340">
          <p15:clr>
            <a:srgbClr val="9AA0A6"/>
          </p15:clr>
        </p15:guide>
        <p15:guide id="6" orient="horz" pos="2900">
          <p15:clr>
            <a:srgbClr val="9AA0A6"/>
          </p15:clr>
        </p15:guide>
        <p15:guide id="7" orient="horz" pos="514">
          <p15:clr>
            <a:srgbClr val="9AA0A6"/>
          </p15:clr>
        </p15:guide>
        <p15:guide id="8" orient="horz" pos="170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80"/>
        <p:guide pos="451"/>
        <p:guide pos="5309"/>
        <p:guide pos="340" orient="horz"/>
        <p:guide pos="2900" orient="horz"/>
        <p:guide pos="514" orient="horz"/>
        <p:guide pos="170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20" Type="http://schemas.openxmlformats.org/officeDocument/2006/relationships/slide" Target="slides/slide15.xml"/><Relationship Id="rId41" Type="http://schemas.openxmlformats.org/officeDocument/2006/relationships/font" Target="fonts/PT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FiraSansExtraCondensedMedium-italic.fntdata"/><Relationship Id="rId10" Type="http://schemas.openxmlformats.org/officeDocument/2006/relationships/slide" Target="slides/slide5.xml"/><Relationship Id="rId32" Type="http://schemas.openxmlformats.org/officeDocument/2006/relationships/font" Target="fonts/FiraSansExtraCondensedMedium-bold.fntdata"/><Relationship Id="rId13" Type="http://schemas.openxmlformats.org/officeDocument/2006/relationships/slide" Target="slides/slide8.xml"/><Relationship Id="rId35" Type="http://schemas.openxmlformats.org/officeDocument/2006/relationships/font" Target="fonts/PathwayGothicOne-regular.fntdata"/><Relationship Id="rId12" Type="http://schemas.openxmlformats.org/officeDocument/2006/relationships/slide" Target="slides/slide7.xml"/><Relationship Id="rId34" Type="http://schemas.openxmlformats.org/officeDocument/2006/relationships/font" Target="fonts/FiraSansExtraCondensedMedium-boldItalic.fntdata"/><Relationship Id="rId15" Type="http://schemas.openxmlformats.org/officeDocument/2006/relationships/slide" Target="slides/slide10.xml"/><Relationship Id="rId37" Type="http://schemas.openxmlformats.org/officeDocument/2006/relationships/font" Target="fonts/CatamaranLight-bold.fntdata"/><Relationship Id="rId14" Type="http://schemas.openxmlformats.org/officeDocument/2006/relationships/slide" Target="slides/slide9.xml"/><Relationship Id="rId36" Type="http://schemas.openxmlformats.org/officeDocument/2006/relationships/font" Target="fonts/CatamaranLight-regular.fntdata"/><Relationship Id="rId17" Type="http://schemas.openxmlformats.org/officeDocument/2006/relationships/slide" Target="slides/slide12.xml"/><Relationship Id="rId39" Type="http://schemas.openxmlformats.org/officeDocument/2006/relationships/font" Target="fonts/PTSans-bold.fntdata"/><Relationship Id="rId16" Type="http://schemas.openxmlformats.org/officeDocument/2006/relationships/slide" Target="slides/slide11.xml"/><Relationship Id="rId38" Type="http://schemas.openxmlformats.org/officeDocument/2006/relationships/font" Target="fonts/PT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b3e5218c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b3e5218c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aabbfb9ed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aabbfb9ed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abbfb9ed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abbfb9ed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b3e5218c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b3e5218c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09764f90f_0_4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09764f90f_0_4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8e74a5a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8e74a5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b3e5218c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b3e5218c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b3e5218c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b3e5218c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ab3e5218c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ab3e5218c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abbfb9ed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abbfb9ed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09764f90f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09764f90f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abbfb9ed1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abbfb9ed1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b3e5218c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ab3e5218c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NY only：</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NONFAMO/NUMHHSO - Nonfamily HHs/Total Households - NONFAMO</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WEMPO/WF16P0 - 16+ white female employed/total white female - WEMPOP</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RNTOCCO/TOTHSUNO - Total Rent occupied housing units/total - RNIOCCOP</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aabbfb9ed1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aabbfb9ed1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NY only：</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NONFAMO/NUMHHSO - Nonfamily HHs/Total Households - NONFAMO</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WEMPO/WF16P0 - 16+ white female employed/total white female - WEMPOP</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RNTOCCO/TOTHSUNO - Total Rent occupied housing units/total - RNIOCCOP</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b3e5218c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ab3e5218c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highlight>
                  <a:srgbClr val="FFFFFF"/>
                </a:highlight>
              </a:rPr>
              <a:t>Those four aspect we are going to do more thinking and discussion </a:t>
            </a:r>
            <a:endParaRPr>
              <a:solidFill>
                <a:srgbClr val="3C4043"/>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09764f90f_0_4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09764f90f_0_4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ab3e5218c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ab3e5218c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09764f90f_0_2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09764f90f_0_2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b3e5218c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b3e5218c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b3e5218c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b3e5218c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b3e5218c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b3e5218c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abbfb9e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abbfb9e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a7e8e4158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a7e8e4158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b3e5218c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b3e5218c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973025" y="1779650"/>
            <a:ext cx="5997600" cy="1233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8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973025" y="3013475"/>
            <a:ext cx="5997600" cy="35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3569575" y="1590450"/>
            <a:ext cx="4252500" cy="198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2"/>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2"/>
          <p:cNvSpPr txBox="1"/>
          <p:nvPr>
            <p:ph hasCustomPrompt="1" type="title"/>
          </p:nvPr>
        </p:nvSpPr>
        <p:spPr>
          <a:xfrm>
            <a:off x="1308875" y="1765200"/>
            <a:ext cx="4919100" cy="14430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2"/>
          <p:cNvSpPr txBox="1"/>
          <p:nvPr>
            <p:ph idx="1" type="body"/>
          </p:nvPr>
        </p:nvSpPr>
        <p:spPr>
          <a:xfrm>
            <a:off x="1308875" y="3208350"/>
            <a:ext cx="5436000" cy="52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type="ctrTitle"/>
          </p:nvPr>
        </p:nvSpPr>
        <p:spPr>
          <a:xfrm>
            <a:off x="2559334" y="784875"/>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1" name="Google Shape;61;p14"/>
          <p:cNvSpPr txBox="1"/>
          <p:nvPr>
            <p:ph idx="1" type="subTitle"/>
          </p:nvPr>
        </p:nvSpPr>
        <p:spPr>
          <a:xfrm>
            <a:off x="2557839" y="1059075"/>
            <a:ext cx="4188900" cy="24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2" name="Google Shape;62;p14"/>
          <p:cNvSpPr txBox="1"/>
          <p:nvPr>
            <p:ph hasCustomPrompt="1" idx="2" type="title"/>
          </p:nvPr>
        </p:nvSpPr>
        <p:spPr>
          <a:xfrm>
            <a:off x="1370400" y="74827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4"/>
          <p:cNvSpPr txBox="1"/>
          <p:nvPr>
            <p:ph idx="3" type="ctrTitle"/>
          </p:nvPr>
        </p:nvSpPr>
        <p:spPr>
          <a:xfrm>
            <a:off x="2557825" y="1615600"/>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 name="Google Shape;64;p14"/>
          <p:cNvSpPr txBox="1"/>
          <p:nvPr>
            <p:ph idx="4" type="subTitle"/>
          </p:nvPr>
        </p:nvSpPr>
        <p:spPr>
          <a:xfrm>
            <a:off x="2557839" y="1889800"/>
            <a:ext cx="4188900" cy="24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5" name="Google Shape;65;p14"/>
          <p:cNvSpPr txBox="1"/>
          <p:nvPr>
            <p:ph hasCustomPrompt="1" idx="5" type="title"/>
          </p:nvPr>
        </p:nvSpPr>
        <p:spPr>
          <a:xfrm>
            <a:off x="1370400" y="1582950"/>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4"/>
          <p:cNvSpPr txBox="1"/>
          <p:nvPr>
            <p:ph idx="6" type="ctrTitle"/>
          </p:nvPr>
        </p:nvSpPr>
        <p:spPr>
          <a:xfrm>
            <a:off x="2557825" y="2446300"/>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7" name="Google Shape;67;p14"/>
          <p:cNvSpPr txBox="1"/>
          <p:nvPr>
            <p:ph idx="7" type="subTitle"/>
          </p:nvPr>
        </p:nvSpPr>
        <p:spPr>
          <a:xfrm>
            <a:off x="2557839" y="2720500"/>
            <a:ext cx="4188900" cy="25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8" name="Google Shape;68;p14"/>
          <p:cNvSpPr txBox="1"/>
          <p:nvPr>
            <p:ph hasCustomPrompt="1" idx="8" type="title"/>
          </p:nvPr>
        </p:nvSpPr>
        <p:spPr>
          <a:xfrm>
            <a:off x="1370400" y="241762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p:nvPr>
            <p:ph idx="9" type="ctrTitle"/>
          </p:nvPr>
        </p:nvSpPr>
        <p:spPr>
          <a:xfrm>
            <a:off x="2557825" y="3277025"/>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4"/>
          <p:cNvSpPr txBox="1"/>
          <p:nvPr>
            <p:ph idx="13" type="subTitle"/>
          </p:nvPr>
        </p:nvSpPr>
        <p:spPr>
          <a:xfrm>
            <a:off x="2557839" y="3558350"/>
            <a:ext cx="4188900" cy="25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1" name="Google Shape;71;p14"/>
          <p:cNvSpPr txBox="1"/>
          <p:nvPr>
            <p:ph hasCustomPrompt="1" idx="14" type="title"/>
          </p:nvPr>
        </p:nvSpPr>
        <p:spPr>
          <a:xfrm>
            <a:off x="1370400" y="3252300"/>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p:nvPr>
            <p:ph idx="15" type="ctrTitle"/>
          </p:nvPr>
        </p:nvSpPr>
        <p:spPr>
          <a:xfrm>
            <a:off x="2559334" y="4107725"/>
            <a:ext cx="4185300" cy="270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3" name="Google Shape;73;p14"/>
          <p:cNvSpPr txBox="1"/>
          <p:nvPr>
            <p:ph idx="16" type="subTitle"/>
          </p:nvPr>
        </p:nvSpPr>
        <p:spPr>
          <a:xfrm>
            <a:off x="2559462" y="4378325"/>
            <a:ext cx="4185300" cy="27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4" name="Google Shape;74;p14"/>
          <p:cNvSpPr txBox="1"/>
          <p:nvPr>
            <p:ph hasCustomPrompt="1" idx="17" type="title"/>
          </p:nvPr>
        </p:nvSpPr>
        <p:spPr>
          <a:xfrm>
            <a:off x="1370400" y="408697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4"/>
          <p:cNvSpPr txBox="1"/>
          <p:nvPr>
            <p:ph idx="1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7_1_1">
    <p:spTree>
      <p:nvGrpSpPr>
        <p:cNvPr id="76" name="Shape 76"/>
        <p:cNvGrpSpPr/>
        <p:nvPr/>
      </p:nvGrpSpPr>
      <p:grpSpPr>
        <a:xfrm>
          <a:off x="0" y="0"/>
          <a:ext cx="0" cy="0"/>
          <a:chOff x="0" y="0"/>
          <a:chExt cx="0" cy="0"/>
        </a:xfrm>
      </p:grpSpPr>
      <p:sp>
        <p:nvSpPr>
          <p:cNvPr id="77" name="Google Shape;77;p15"/>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ctrTitle"/>
          </p:nvPr>
        </p:nvSpPr>
        <p:spPr>
          <a:xfrm>
            <a:off x="2103475" y="1454649"/>
            <a:ext cx="2142300" cy="457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 name="Google Shape;79;p15"/>
          <p:cNvSpPr txBox="1"/>
          <p:nvPr>
            <p:ph idx="1" type="subTitle"/>
          </p:nvPr>
        </p:nvSpPr>
        <p:spPr>
          <a:xfrm>
            <a:off x="2103475" y="1909600"/>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0" name="Google Shape;80;p15"/>
          <p:cNvSpPr txBox="1"/>
          <p:nvPr>
            <p:ph idx="2" type="ctrTitle"/>
          </p:nvPr>
        </p:nvSpPr>
        <p:spPr>
          <a:xfrm>
            <a:off x="5214500" y="1454649"/>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1" name="Google Shape;81;p15"/>
          <p:cNvSpPr txBox="1"/>
          <p:nvPr>
            <p:ph idx="3" type="subTitle"/>
          </p:nvPr>
        </p:nvSpPr>
        <p:spPr>
          <a:xfrm>
            <a:off x="5214500" y="1907350"/>
            <a:ext cx="21423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2" name="Google Shape;82;p15"/>
          <p:cNvSpPr txBox="1"/>
          <p:nvPr>
            <p:ph idx="4" type="ctrTitle"/>
          </p:nvPr>
        </p:nvSpPr>
        <p:spPr>
          <a:xfrm>
            <a:off x="2103475" y="3151084"/>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3" name="Google Shape;83;p15"/>
          <p:cNvSpPr txBox="1"/>
          <p:nvPr>
            <p:ph idx="5" type="subTitle"/>
          </p:nvPr>
        </p:nvSpPr>
        <p:spPr>
          <a:xfrm>
            <a:off x="2103475" y="3603772"/>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4" name="Google Shape;84;p15"/>
          <p:cNvSpPr txBox="1"/>
          <p:nvPr>
            <p:ph idx="6" type="ctrTitle"/>
          </p:nvPr>
        </p:nvSpPr>
        <p:spPr>
          <a:xfrm>
            <a:off x="5214500" y="3148834"/>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5"/>
          <p:cNvSpPr txBox="1"/>
          <p:nvPr>
            <p:ph idx="7" type="subTitle"/>
          </p:nvPr>
        </p:nvSpPr>
        <p:spPr>
          <a:xfrm>
            <a:off x="5214500" y="3601522"/>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6" name="Google Shape;86;p15"/>
          <p:cNvSpPr txBox="1"/>
          <p:nvPr>
            <p:ph idx="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01">
  <p:cSld name="CUSTOM_27_1_1_1">
    <p:bg>
      <p:bgPr>
        <a:solidFill>
          <a:schemeClr val="lt1"/>
        </a:solidFill>
      </p:bgPr>
    </p:bg>
    <p:spTree>
      <p:nvGrpSpPr>
        <p:cNvPr id="87" name="Shape 87"/>
        <p:cNvGrpSpPr/>
        <p:nvPr/>
      </p:nvGrpSpPr>
      <p:grpSpPr>
        <a:xfrm>
          <a:off x="0" y="0"/>
          <a:ext cx="0" cy="0"/>
          <a:chOff x="0" y="0"/>
          <a:chExt cx="0" cy="0"/>
        </a:xfrm>
      </p:grpSpPr>
      <p:sp>
        <p:nvSpPr>
          <p:cNvPr id="88" name="Google Shape;88;p16"/>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ctrTitle"/>
          </p:nvPr>
        </p:nvSpPr>
        <p:spPr>
          <a:xfrm>
            <a:off x="1931949" y="14440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0" name="Google Shape;90;p16"/>
          <p:cNvSpPr txBox="1"/>
          <p:nvPr>
            <p:ph idx="1" type="subTitle"/>
          </p:nvPr>
        </p:nvSpPr>
        <p:spPr>
          <a:xfrm>
            <a:off x="1931949" y="19716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1" name="Google Shape;91;p16"/>
          <p:cNvSpPr txBox="1"/>
          <p:nvPr>
            <p:ph idx="2" type="ctrTitle"/>
          </p:nvPr>
        </p:nvSpPr>
        <p:spPr>
          <a:xfrm>
            <a:off x="5275151" y="14440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16"/>
          <p:cNvSpPr txBox="1"/>
          <p:nvPr>
            <p:ph idx="3" type="subTitle"/>
          </p:nvPr>
        </p:nvSpPr>
        <p:spPr>
          <a:xfrm>
            <a:off x="5275149" y="19716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3" name="Google Shape;93;p16"/>
          <p:cNvSpPr txBox="1"/>
          <p:nvPr>
            <p:ph idx="4" type="ctrTitle"/>
          </p:nvPr>
        </p:nvSpPr>
        <p:spPr>
          <a:xfrm>
            <a:off x="1931949" y="32527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6"/>
          <p:cNvSpPr txBox="1"/>
          <p:nvPr>
            <p:ph idx="5" type="subTitle"/>
          </p:nvPr>
        </p:nvSpPr>
        <p:spPr>
          <a:xfrm>
            <a:off x="1931949" y="37803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5" name="Google Shape;95;p16"/>
          <p:cNvSpPr txBox="1"/>
          <p:nvPr>
            <p:ph idx="6" type="ctrTitle"/>
          </p:nvPr>
        </p:nvSpPr>
        <p:spPr>
          <a:xfrm>
            <a:off x="5275151" y="32527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6" name="Google Shape;96;p16"/>
          <p:cNvSpPr txBox="1"/>
          <p:nvPr>
            <p:ph idx="7" type="subTitle"/>
          </p:nvPr>
        </p:nvSpPr>
        <p:spPr>
          <a:xfrm>
            <a:off x="5275149" y="37803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7" name="Google Shape;97;p16"/>
          <p:cNvSpPr txBox="1"/>
          <p:nvPr>
            <p:ph idx="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7">
    <p:spTree>
      <p:nvGrpSpPr>
        <p:cNvPr id="98" name="Shape 98"/>
        <p:cNvGrpSpPr/>
        <p:nvPr/>
      </p:nvGrpSpPr>
      <p:grpSpPr>
        <a:xfrm>
          <a:off x="0" y="0"/>
          <a:ext cx="0" cy="0"/>
          <a:chOff x="0" y="0"/>
          <a:chExt cx="0" cy="0"/>
        </a:xfrm>
      </p:grpSpPr>
      <p:sp>
        <p:nvSpPr>
          <p:cNvPr id="99" name="Google Shape;99;p17"/>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ctrTitle"/>
          </p:nvPr>
        </p:nvSpPr>
        <p:spPr>
          <a:xfrm>
            <a:off x="6179778"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1" name="Google Shape;101;p17"/>
          <p:cNvSpPr txBox="1"/>
          <p:nvPr>
            <p:ph idx="1" type="subTitle"/>
          </p:nvPr>
        </p:nvSpPr>
        <p:spPr>
          <a:xfrm>
            <a:off x="6179778"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2" name="Google Shape;102;p17"/>
          <p:cNvSpPr txBox="1"/>
          <p:nvPr>
            <p:ph idx="2" type="ctrTitle"/>
          </p:nvPr>
        </p:nvSpPr>
        <p:spPr>
          <a:xfrm>
            <a:off x="1227522"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7"/>
          <p:cNvSpPr txBox="1"/>
          <p:nvPr>
            <p:ph idx="3" type="subTitle"/>
          </p:nvPr>
        </p:nvSpPr>
        <p:spPr>
          <a:xfrm>
            <a:off x="1227522"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4" name="Google Shape;104;p17"/>
          <p:cNvSpPr txBox="1"/>
          <p:nvPr>
            <p:ph idx="4" type="ctrTitle"/>
          </p:nvPr>
        </p:nvSpPr>
        <p:spPr>
          <a:xfrm>
            <a:off x="3703650"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5" name="Google Shape;105;p17"/>
          <p:cNvSpPr txBox="1"/>
          <p:nvPr>
            <p:ph idx="5" type="subTitle"/>
          </p:nvPr>
        </p:nvSpPr>
        <p:spPr>
          <a:xfrm>
            <a:off x="3703650"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6" name="Google Shape;106;p17"/>
          <p:cNvSpPr txBox="1"/>
          <p:nvPr>
            <p:ph idx="6"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01">
  <p:cSld name="CUSTOM_14">
    <p:bg>
      <p:bgPr>
        <a:solidFill>
          <a:schemeClr val="lt1"/>
        </a:solidFill>
      </p:bgPr>
    </p:bg>
    <p:spTree>
      <p:nvGrpSpPr>
        <p:cNvPr id="107" name="Shape 107"/>
        <p:cNvGrpSpPr/>
        <p:nvPr/>
      </p:nvGrpSpPr>
      <p:grpSpPr>
        <a:xfrm>
          <a:off x="0" y="0"/>
          <a:ext cx="0" cy="0"/>
          <a:chOff x="0" y="0"/>
          <a:chExt cx="0" cy="0"/>
        </a:xfrm>
      </p:grpSpPr>
      <p:sp>
        <p:nvSpPr>
          <p:cNvPr id="108" name="Google Shape;108;p18"/>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ctrTitle"/>
          </p:nvPr>
        </p:nvSpPr>
        <p:spPr>
          <a:xfrm>
            <a:off x="5062875" y="1961963"/>
            <a:ext cx="2796000" cy="600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10" name="Google Shape;110;p18"/>
          <p:cNvSpPr txBox="1"/>
          <p:nvPr>
            <p:ph idx="1" type="subTitle"/>
          </p:nvPr>
        </p:nvSpPr>
        <p:spPr>
          <a:xfrm>
            <a:off x="5062875" y="2561963"/>
            <a:ext cx="2796000" cy="10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111" name="Shape 111"/>
        <p:cNvGrpSpPr/>
        <p:nvPr/>
      </p:nvGrpSpPr>
      <p:grpSpPr>
        <a:xfrm>
          <a:off x="0" y="0"/>
          <a:ext cx="0" cy="0"/>
          <a:chOff x="0" y="0"/>
          <a:chExt cx="0" cy="0"/>
        </a:xfrm>
      </p:grpSpPr>
      <p:sp>
        <p:nvSpPr>
          <p:cNvPr id="112" name="Google Shape;112;p19"/>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ph idx="1" type="subTitle"/>
          </p:nvPr>
        </p:nvSpPr>
        <p:spPr>
          <a:xfrm>
            <a:off x="762225" y="1575625"/>
            <a:ext cx="6042600" cy="157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p:txBody>
      </p:sp>
      <p:sp>
        <p:nvSpPr>
          <p:cNvPr id="114" name="Google Shape;114;p19"/>
          <p:cNvSpPr txBox="1"/>
          <p:nvPr>
            <p:ph idx="2" type="subTitle"/>
          </p:nvPr>
        </p:nvSpPr>
        <p:spPr>
          <a:xfrm>
            <a:off x="762225" y="3149075"/>
            <a:ext cx="6042600" cy="51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2100">
                <a:latin typeface="Pathway Gothic One"/>
                <a:ea typeface="Pathway Gothic One"/>
                <a:cs typeface="Pathway Gothic One"/>
                <a:sym typeface="Pathway Gothic One"/>
              </a:defRPr>
            </a:lvl1pPr>
            <a:lvl2pPr lvl="1" rtl="0">
              <a:spcBef>
                <a:spcPts val="0"/>
              </a:spcBef>
              <a:spcAft>
                <a:spcPts val="0"/>
              </a:spcAft>
              <a:buNone/>
              <a:defRPr b="1" sz="2100">
                <a:latin typeface="Pathway Gothic One"/>
                <a:ea typeface="Pathway Gothic One"/>
                <a:cs typeface="Pathway Gothic One"/>
                <a:sym typeface="Pathway Gothic One"/>
              </a:defRPr>
            </a:lvl2pPr>
            <a:lvl3pPr lvl="2" rtl="0">
              <a:spcBef>
                <a:spcPts val="0"/>
              </a:spcBef>
              <a:spcAft>
                <a:spcPts val="0"/>
              </a:spcAft>
              <a:buNone/>
              <a:defRPr b="1" sz="2100">
                <a:latin typeface="Pathway Gothic One"/>
                <a:ea typeface="Pathway Gothic One"/>
                <a:cs typeface="Pathway Gothic One"/>
                <a:sym typeface="Pathway Gothic One"/>
              </a:defRPr>
            </a:lvl3pPr>
            <a:lvl4pPr lvl="3" rtl="0">
              <a:spcBef>
                <a:spcPts val="0"/>
              </a:spcBef>
              <a:spcAft>
                <a:spcPts val="0"/>
              </a:spcAft>
              <a:buNone/>
              <a:defRPr b="1" sz="2100">
                <a:latin typeface="Pathway Gothic One"/>
                <a:ea typeface="Pathway Gothic One"/>
                <a:cs typeface="Pathway Gothic One"/>
                <a:sym typeface="Pathway Gothic One"/>
              </a:defRPr>
            </a:lvl4pPr>
            <a:lvl5pPr lvl="4" rtl="0">
              <a:spcBef>
                <a:spcPts val="0"/>
              </a:spcBef>
              <a:spcAft>
                <a:spcPts val="0"/>
              </a:spcAft>
              <a:buNone/>
              <a:defRPr b="1" sz="2100">
                <a:latin typeface="Pathway Gothic One"/>
                <a:ea typeface="Pathway Gothic One"/>
                <a:cs typeface="Pathway Gothic One"/>
                <a:sym typeface="Pathway Gothic One"/>
              </a:defRPr>
            </a:lvl5pPr>
            <a:lvl6pPr lvl="5" rtl="0">
              <a:spcBef>
                <a:spcPts val="0"/>
              </a:spcBef>
              <a:spcAft>
                <a:spcPts val="0"/>
              </a:spcAft>
              <a:buNone/>
              <a:defRPr b="1" sz="2100">
                <a:latin typeface="Pathway Gothic One"/>
                <a:ea typeface="Pathway Gothic One"/>
                <a:cs typeface="Pathway Gothic One"/>
                <a:sym typeface="Pathway Gothic One"/>
              </a:defRPr>
            </a:lvl6pPr>
            <a:lvl7pPr lvl="6" rtl="0">
              <a:spcBef>
                <a:spcPts val="0"/>
              </a:spcBef>
              <a:spcAft>
                <a:spcPts val="0"/>
              </a:spcAft>
              <a:buNone/>
              <a:defRPr b="1" sz="2100">
                <a:latin typeface="Pathway Gothic One"/>
                <a:ea typeface="Pathway Gothic One"/>
                <a:cs typeface="Pathway Gothic One"/>
                <a:sym typeface="Pathway Gothic One"/>
              </a:defRPr>
            </a:lvl7pPr>
            <a:lvl8pPr lvl="7" rtl="0">
              <a:spcBef>
                <a:spcPts val="0"/>
              </a:spcBef>
              <a:spcAft>
                <a:spcPts val="0"/>
              </a:spcAft>
              <a:buNone/>
              <a:defRPr b="1" sz="2100">
                <a:latin typeface="Pathway Gothic One"/>
                <a:ea typeface="Pathway Gothic One"/>
                <a:cs typeface="Pathway Gothic One"/>
                <a:sym typeface="Pathway Gothic One"/>
              </a:defRPr>
            </a:lvl8pPr>
            <a:lvl9pPr lvl="8" rtl="0">
              <a:spcBef>
                <a:spcPts val="0"/>
              </a:spcBef>
              <a:spcAft>
                <a:spcPts val="0"/>
              </a:spcAft>
              <a:buNone/>
              <a:defRPr b="1" sz="2100">
                <a:latin typeface="Pathway Gothic One"/>
                <a:ea typeface="Pathway Gothic One"/>
                <a:cs typeface="Pathway Gothic One"/>
                <a:sym typeface="Pathway Gothic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1">
  <p:cSld name="CUSTOM_16">
    <p:bg>
      <p:bgPr>
        <a:solidFill>
          <a:schemeClr val="lt1"/>
        </a:solidFill>
      </p:bgPr>
    </p:bg>
    <p:spTree>
      <p:nvGrpSpPr>
        <p:cNvPr id="115" name="Shape 115"/>
        <p:cNvGrpSpPr/>
        <p:nvPr/>
      </p:nvGrpSpPr>
      <p:grpSpPr>
        <a:xfrm>
          <a:off x="0" y="0"/>
          <a:ext cx="0" cy="0"/>
          <a:chOff x="0" y="0"/>
          <a:chExt cx="0" cy="0"/>
        </a:xfrm>
      </p:grpSpPr>
      <p:sp>
        <p:nvSpPr>
          <p:cNvPr id="116" name="Google Shape;116;p20"/>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flipH="1" rot="-5400000">
            <a:off x="-629550" y="629550"/>
            <a:ext cx="3034800" cy="177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 type="subTitle"/>
          </p:nvPr>
        </p:nvSpPr>
        <p:spPr>
          <a:xfrm>
            <a:off x="2235200" y="2117250"/>
            <a:ext cx="4686300" cy="90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119" name="Google Shape;119;p20"/>
          <p:cNvSpPr txBox="1"/>
          <p:nvPr>
            <p:ph type="title"/>
          </p:nvPr>
        </p:nvSpPr>
        <p:spPr>
          <a:xfrm>
            <a:off x="896550" y="445025"/>
            <a:ext cx="7643100" cy="50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7024675" y="-125"/>
            <a:ext cx="211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716675" y="2282850"/>
            <a:ext cx="59829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 name="Google Shape;17;p3"/>
          <p:cNvSpPr txBox="1"/>
          <p:nvPr>
            <p:ph hasCustomPrompt="1" idx="2" type="title"/>
          </p:nvPr>
        </p:nvSpPr>
        <p:spPr>
          <a:xfrm>
            <a:off x="7383325" y="4023225"/>
            <a:ext cx="1044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2">
  <p:cSld name="CUSTOM_16_1">
    <p:bg>
      <p:bgPr>
        <a:solidFill>
          <a:schemeClr val="lt1"/>
        </a:solidFill>
      </p:bgPr>
    </p:bg>
    <p:spTree>
      <p:nvGrpSpPr>
        <p:cNvPr id="120" name="Shape 120"/>
        <p:cNvGrpSpPr/>
        <p:nvPr/>
      </p:nvGrpSpPr>
      <p:grpSpPr>
        <a:xfrm>
          <a:off x="0" y="0"/>
          <a:ext cx="0" cy="0"/>
          <a:chOff x="0" y="0"/>
          <a:chExt cx="0" cy="0"/>
        </a:xfrm>
      </p:grpSpPr>
      <p:sp>
        <p:nvSpPr>
          <p:cNvPr id="121" name="Google Shape;121;p21"/>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flipH="1" rot="-5400000">
            <a:off x="6738975" y="638050"/>
            <a:ext cx="3034800" cy="177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idx="1" type="subTitle"/>
          </p:nvPr>
        </p:nvSpPr>
        <p:spPr>
          <a:xfrm flipH="1">
            <a:off x="2244725" y="2043300"/>
            <a:ext cx="4648200" cy="105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4" name="Google Shape;124;p21"/>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125" name="Shape 125"/>
        <p:cNvGrpSpPr/>
        <p:nvPr/>
      </p:nvGrpSpPr>
      <p:grpSpPr>
        <a:xfrm>
          <a:off x="0" y="0"/>
          <a:ext cx="0" cy="0"/>
          <a:chOff x="0" y="0"/>
          <a:chExt cx="0" cy="0"/>
        </a:xfrm>
      </p:grpSpPr>
      <p:sp>
        <p:nvSpPr>
          <p:cNvPr id="126" name="Google Shape;126;p22"/>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type="ctrTitle"/>
          </p:nvPr>
        </p:nvSpPr>
        <p:spPr>
          <a:xfrm>
            <a:off x="1253280" y="1735202"/>
            <a:ext cx="1706100" cy="306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8" name="Google Shape;128;p22"/>
          <p:cNvSpPr txBox="1"/>
          <p:nvPr>
            <p:ph idx="1" type="subTitle"/>
          </p:nvPr>
        </p:nvSpPr>
        <p:spPr>
          <a:xfrm>
            <a:off x="1253282" y="2053488"/>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29" name="Google Shape;129;p22"/>
          <p:cNvSpPr txBox="1"/>
          <p:nvPr>
            <p:ph idx="2" type="ctrTitle"/>
          </p:nvPr>
        </p:nvSpPr>
        <p:spPr>
          <a:xfrm>
            <a:off x="3718966" y="1723950"/>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0" name="Google Shape;130;p22"/>
          <p:cNvSpPr txBox="1"/>
          <p:nvPr>
            <p:ph idx="3" type="subTitle"/>
          </p:nvPr>
        </p:nvSpPr>
        <p:spPr>
          <a:xfrm>
            <a:off x="3718968" y="2053350"/>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1" name="Google Shape;131;p22"/>
          <p:cNvSpPr txBox="1"/>
          <p:nvPr>
            <p:ph idx="4" type="ctrTitle"/>
          </p:nvPr>
        </p:nvSpPr>
        <p:spPr>
          <a:xfrm>
            <a:off x="6184655" y="1723950"/>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2" name="Google Shape;132;p22"/>
          <p:cNvSpPr txBox="1"/>
          <p:nvPr>
            <p:ph idx="5" type="subTitle"/>
          </p:nvPr>
        </p:nvSpPr>
        <p:spPr>
          <a:xfrm>
            <a:off x="6184658" y="2053350"/>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3" name="Google Shape;133;p22"/>
          <p:cNvSpPr txBox="1"/>
          <p:nvPr>
            <p:ph idx="6" type="ctrTitle"/>
          </p:nvPr>
        </p:nvSpPr>
        <p:spPr>
          <a:xfrm>
            <a:off x="1253267" y="3570894"/>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4" name="Google Shape;134;p22"/>
          <p:cNvSpPr txBox="1"/>
          <p:nvPr>
            <p:ph idx="7" type="subTitle"/>
          </p:nvPr>
        </p:nvSpPr>
        <p:spPr>
          <a:xfrm>
            <a:off x="1253242"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5" name="Google Shape;135;p22"/>
          <p:cNvSpPr txBox="1"/>
          <p:nvPr>
            <p:ph idx="8" type="ctrTitle"/>
          </p:nvPr>
        </p:nvSpPr>
        <p:spPr>
          <a:xfrm>
            <a:off x="3718981" y="3570894"/>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22"/>
          <p:cNvSpPr txBox="1"/>
          <p:nvPr>
            <p:ph idx="9" type="subTitle"/>
          </p:nvPr>
        </p:nvSpPr>
        <p:spPr>
          <a:xfrm>
            <a:off x="3718956"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7" name="Google Shape;137;p22"/>
          <p:cNvSpPr txBox="1"/>
          <p:nvPr>
            <p:ph idx="13" type="ctrTitle"/>
          </p:nvPr>
        </p:nvSpPr>
        <p:spPr>
          <a:xfrm>
            <a:off x="6184642" y="3570894"/>
            <a:ext cx="1706100" cy="333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8" name="Google Shape;138;p22"/>
          <p:cNvSpPr txBox="1"/>
          <p:nvPr>
            <p:ph idx="14" type="subTitle"/>
          </p:nvPr>
        </p:nvSpPr>
        <p:spPr>
          <a:xfrm>
            <a:off x="6184617"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5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22"/>
          <p:cNvSpPr txBox="1"/>
          <p:nvPr>
            <p:ph idx="15"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2">
  <p:cSld name="CUSTOM_31">
    <p:spTree>
      <p:nvGrpSpPr>
        <p:cNvPr id="140" name="Shape 140"/>
        <p:cNvGrpSpPr/>
        <p:nvPr/>
      </p:nvGrpSpPr>
      <p:grpSpPr>
        <a:xfrm>
          <a:off x="0" y="0"/>
          <a:ext cx="0" cy="0"/>
          <a:chOff x="0" y="0"/>
          <a:chExt cx="0" cy="0"/>
        </a:xfrm>
      </p:grpSpPr>
      <p:sp>
        <p:nvSpPr>
          <p:cNvPr id="141" name="Google Shape;141;p23"/>
          <p:cNvSpPr/>
          <p:nvPr/>
        </p:nvSpPr>
        <p:spPr>
          <a:xfrm flipH="1">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1_1">
    <p:spTree>
      <p:nvGrpSpPr>
        <p:cNvPr id="143" name="Shape 143"/>
        <p:cNvGrpSpPr/>
        <p:nvPr/>
      </p:nvGrpSpPr>
      <p:grpSpPr>
        <a:xfrm>
          <a:off x="0" y="0"/>
          <a:ext cx="0" cy="0"/>
          <a:chOff x="0" y="0"/>
          <a:chExt cx="0" cy="0"/>
        </a:xfrm>
      </p:grpSpPr>
      <p:sp>
        <p:nvSpPr>
          <p:cNvPr id="144" name="Google Shape;144;p24"/>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3">
  <p:cSld name="CUSTOM_32">
    <p:spTree>
      <p:nvGrpSpPr>
        <p:cNvPr id="146" name="Shape 146"/>
        <p:cNvGrpSpPr/>
        <p:nvPr/>
      </p:nvGrpSpPr>
      <p:grpSpPr>
        <a:xfrm>
          <a:off x="0" y="0"/>
          <a:ext cx="0" cy="0"/>
          <a:chOff x="0" y="0"/>
          <a:chExt cx="0" cy="0"/>
        </a:xfrm>
      </p:grpSpPr>
      <p:sp>
        <p:nvSpPr>
          <p:cNvPr id="147" name="Google Shape;147;p25"/>
          <p:cNvSpPr/>
          <p:nvPr/>
        </p:nvSpPr>
        <p:spPr>
          <a:xfrm rot="10800000">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idx="1" type="subTitle"/>
          </p:nvPr>
        </p:nvSpPr>
        <p:spPr>
          <a:xfrm>
            <a:off x="636525" y="2007525"/>
            <a:ext cx="3767700" cy="16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p:txBody>
      </p:sp>
      <p:sp>
        <p:nvSpPr>
          <p:cNvPr id="149" name="Google Shape;149;p25"/>
          <p:cNvSpPr txBox="1"/>
          <p:nvPr>
            <p:ph type="ctrTitle"/>
          </p:nvPr>
        </p:nvSpPr>
        <p:spPr>
          <a:xfrm>
            <a:off x="6549948" y="390425"/>
            <a:ext cx="19764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01">
  <p:cSld name="CUSTOM_33">
    <p:spTree>
      <p:nvGrpSpPr>
        <p:cNvPr id="150" name="Shape 150"/>
        <p:cNvGrpSpPr/>
        <p:nvPr/>
      </p:nvGrpSpPr>
      <p:grpSpPr>
        <a:xfrm>
          <a:off x="0" y="0"/>
          <a:ext cx="0" cy="0"/>
          <a:chOff x="0" y="0"/>
          <a:chExt cx="0" cy="0"/>
        </a:xfrm>
      </p:grpSpPr>
      <p:sp>
        <p:nvSpPr>
          <p:cNvPr id="151" name="Google Shape;151;p26"/>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subTitle"/>
          </p:nvPr>
        </p:nvSpPr>
        <p:spPr>
          <a:xfrm flipH="1">
            <a:off x="6443662"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3" name="Google Shape;153;p26"/>
          <p:cNvSpPr txBox="1"/>
          <p:nvPr>
            <p:ph idx="2" type="subTitle"/>
          </p:nvPr>
        </p:nvSpPr>
        <p:spPr>
          <a:xfrm>
            <a:off x="1279837"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54" name="Google Shape;154;p26"/>
          <p:cNvSpPr txBox="1"/>
          <p:nvPr>
            <p:ph type="ctrTitle"/>
          </p:nvPr>
        </p:nvSpPr>
        <p:spPr>
          <a:xfrm>
            <a:off x="6443662"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5" name="Google Shape;155;p26"/>
          <p:cNvSpPr txBox="1"/>
          <p:nvPr>
            <p:ph idx="3" type="ctrTitle"/>
          </p:nvPr>
        </p:nvSpPr>
        <p:spPr>
          <a:xfrm>
            <a:off x="1279837"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6" name="Google Shape;156;p26"/>
          <p:cNvSpPr txBox="1"/>
          <p:nvPr>
            <p:ph idx="4" type="subTitle"/>
          </p:nvPr>
        </p:nvSpPr>
        <p:spPr>
          <a:xfrm>
            <a:off x="3861750"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57" name="Google Shape;157;p26"/>
          <p:cNvSpPr txBox="1"/>
          <p:nvPr>
            <p:ph idx="5" type="ctrTitle"/>
          </p:nvPr>
        </p:nvSpPr>
        <p:spPr>
          <a:xfrm>
            <a:off x="3861750"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8" name="Google Shape;158;p26"/>
          <p:cNvSpPr txBox="1"/>
          <p:nvPr>
            <p:ph idx="6"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02">
  <p:cSld name="CUSTOM_34">
    <p:bg>
      <p:bgPr>
        <a:solidFill>
          <a:schemeClr val="lt1"/>
        </a:solidFill>
      </p:bgPr>
    </p:bg>
    <p:spTree>
      <p:nvGrpSpPr>
        <p:cNvPr id="159" name="Shape 159"/>
        <p:cNvGrpSpPr/>
        <p:nvPr/>
      </p:nvGrpSpPr>
      <p:grpSpPr>
        <a:xfrm>
          <a:off x="0" y="0"/>
          <a:ext cx="0" cy="0"/>
          <a:chOff x="0" y="0"/>
          <a:chExt cx="0" cy="0"/>
        </a:xfrm>
      </p:grpSpPr>
      <p:sp>
        <p:nvSpPr>
          <p:cNvPr id="160" name="Google Shape;160;p27"/>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1" type="subTitle"/>
          </p:nvPr>
        </p:nvSpPr>
        <p:spPr>
          <a:xfrm>
            <a:off x="2144350" y="2373650"/>
            <a:ext cx="1985700" cy="140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162" name="Google Shape;162;p27"/>
          <p:cNvSpPr txBox="1"/>
          <p:nvPr>
            <p:ph type="ctrTitle"/>
          </p:nvPr>
        </p:nvSpPr>
        <p:spPr>
          <a:xfrm>
            <a:off x="2144350" y="1967625"/>
            <a:ext cx="19857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3" name="Google Shape;163;p27"/>
          <p:cNvSpPr txBox="1"/>
          <p:nvPr>
            <p:ph idx="2" type="subTitle"/>
          </p:nvPr>
        </p:nvSpPr>
        <p:spPr>
          <a:xfrm>
            <a:off x="5025075" y="2373650"/>
            <a:ext cx="1985700" cy="14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5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64" name="Google Shape;164;p27"/>
          <p:cNvSpPr txBox="1"/>
          <p:nvPr>
            <p:ph idx="3" type="ctrTitle"/>
          </p:nvPr>
        </p:nvSpPr>
        <p:spPr>
          <a:xfrm>
            <a:off x="5025000" y="1967625"/>
            <a:ext cx="1985700" cy="405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000"/>
              <a:buNone/>
              <a:defRPr sz="21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65" name="Google Shape;165;p27"/>
          <p:cNvSpPr txBox="1"/>
          <p:nvPr>
            <p:ph idx="4" type="ctrTitle"/>
          </p:nvPr>
        </p:nvSpPr>
        <p:spPr>
          <a:xfrm>
            <a:off x="615956" y="390425"/>
            <a:ext cx="79104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CUSTOM_11_1_2_1_1">
    <p:bg>
      <p:bgPr>
        <a:solidFill>
          <a:schemeClr val="lt1"/>
        </a:solidFill>
      </p:bgPr>
    </p:bg>
    <p:spTree>
      <p:nvGrpSpPr>
        <p:cNvPr id="166" name="Shape 166"/>
        <p:cNvGrpSpPr/>
        <p:nvPr/>
      </p:nvGrpSpPr>
      <p:grpSpPr>
        <a:xfrm>
          <a:off x="0" y="0"/>
          <a:ext cx="0" cy="0"/>
          <a:chOff x="0" y="0"/>
          <a:chExt cx="0" cy="0"/>
        </a:xfrm>
      </p:grpSpPr>
      <p:sp>
        <p:nvSpPr>
          <p:cNvPr id="167" name="Google Shape;167;p28"/>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type="ctrTitle"/>
          </p:nvPr>
        </p:nvSpPr>
        <p:spPr>
          <a:xfrm>
            <a:off x="968250" y="828575"/>
            <a:ext cx="3081600" cy="529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9" name="Google Shape;169;p28"/>
          <p:cNvSpPr txBox="1"/>
          <p:nvPr>
            <p:ph idx="1" type="subTitle"/>
          </p:nvPr>
        </p:nvSpPr>
        <p:spPr>
          <a:xfrm>
            <a:off x="965700" y="1538700"/>
            <a:ext cx="3565800" cy="134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0" name="Google Shape;170;p28"/>
          <p:cNvSpPr txBox="1"/>
          <p:nvPr/>
        </p:nvSpPr>
        <p:spPr>
          <a:xfrm>
            <a:off x="968250" y="3748000"/>
            <a:ext cx="3391800" cy="537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300"/>
              </a:spcBef>
              <a:spcAft>
                <a:spcPts val="0"/>
              </a:spcAft>
              <a:buNone/>
            </a:pPr>
            <a:r>
              <a:rPr lang="en" sz="1200">
                <a:solidFill>
                  <a:schemeClr val="dk1"/>
                </a:solidFill>
                <a:latin typeface="PT Sans"/>
                <a:ea typeface="PT Sans"/>
                <a:cs typeface="PT Sans"/>
                <a:sym typeface="PT Sans"/>
              </a:rPr>
              <a:t>CREDITS: This presentation template was created by </a:t>
            </a:r>
            <a:r>
              <a:rPr b="1" lang="en" sz="1200">
                <a:solidFill>
                  <a:schemeClr val="dk1"/>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dk1"/>
                </a:solidFill>
                <a:latin typeface="PT Sans"/>
                <a:ea typeface="PT Sans"/>
                <a:cs typeface="PT Sans"/>
                <a:sym typeface="PT Sans"/>
              </a:rPr>
              <a:t>, including icons by </a:t>
            </a:r>
            <a:r>
              <a:rPr b="1" lang="en" sz="1200">
                <a:solidFill>
                  <a:schemeClr val="dk1"/>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dk1"/>
                </a:solidFill>
                <a:latin typeface="PT Sans"/>
                <a:ea typeface="PT Sans"/>
                <a:cs typeface="PT Sans"/>
                <a:sym typeface="PT Sans"/>
              </a:rPr>
              <a:t>, and infographics &amp; images by </a:t>
            </a:r>
            <a:r>
              <a:rPr b="1" lang="en" sz="1200">
                <a:solidFill>
                  <a:schemeClr val="dk1"/>
                </a:solidFill>
                <a:uFill>
                  <a:noFill/>
                </a:uFill>
                <a:latin typeface="PT Sans"/>
                <a:ea typeface="PT Sans"/>
                <a:cs typeface="PT Sans"/>
                <a:sym typeface="PT Sans"/>
                <a:hlinkClick r:id="rId4">
                  <a:extLst>
                    <a:ext uri="{A12FA001-AC4F-418D-AE19-62706E023703}">
                      <ahyp:hlinkClr val="tx"/>
                    </a:ext>
                  </a:extLst>
                </a:hlinkClick>
              </a:rPr>
              <a:t>Freepik</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lnSpc>
                <a:spcPct val="115000"/>
              </a:lnSpc>
              <a:spcBef>
                <a:spcPts val="300"/>
              </a:spcBef>
              <a:spcAft>
                <a:spcPts val="0"/>
              </a:spcAft>
              <a:buNone/>
            </a:pPr>
            <a:r>
              <a:t/>
            </a:r>
            <a:endParaRPr sz="1200">
              <a:solidFill>
                <a:schemeClr val="dk1"/>
              </a:solidFill>
              <a:latin typeface="PT Sans"/>
              <a:ea typeface="PT Sans"/>
              <a:cs typeface="PT Sans"/>
              <a:sym typeface="PT Sans"/>
            </a:endParaRPr>
          </a:p>
        </p:txBody>
      </p:sp>
      <p:sp>
        <p:nvSpPr>
          <p:cNvPr id="171" name="Google Shape;171;p28"/>
          <p:cNvSpPr/>
          <p:nvPr/>
        </p:nvSpPr>
        <p:spPr>
          <a:xfrm>
            <a:off x="7639000" y="0"/>
            <a:ext cx="150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1" name="Google Shape;21;p4"/>
          <p:cNvSpPr txBox="1"/>
          <p:nvPr>
            <p:ph idx="1" type="body"/>
          </p:nvPr>
        </p:nvSpPr>
        <p:spPr>
          <a:xfrm>
            <a:off x="716675" y="1332075"/>
            <a:ext cx="7710600" cy="32688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Font typeface="Livvic"/>
              <a:buAutoNum type="arabicPeriod"/>
              <a:defRPr sz="1200"/>
            </a:lvl1pPr>
            <a:lvl2pPr indent="-304800" lvl="1" marL="914400">
              <a:spcBef>
                <a:spcPts val="1600"/>
              </a:spcBef>
              <a:spcAft>
                <a:spcPts val="0"/>
              </a:spcAft>
              <a:buSzPts val="1200"/>
              <a:buAutoNum type="alphaLcPeriod"/>
              <a:defRPr/>
            </a:lvl2pPr>
            <a:lvl3pPr indent="-304800" lvl="2" marL="1371600">
              <a:spcBef>
                <a:spcPts val="1600"/>
              </a:spcBef>
              <a:spcAft>
                <a:spcPts val="0"/>
              </a:spcAft>
              <a:buSzPts val="1200"/>
              <a:buAutoNum type="romanLcPeriod"/>
              <a:defRPr/>
            </a:lvl3pPr>
            <a:lvl4pPr indent="-304800" lvl="3" marL="1828800">
              <a:spcBef>
                <a:spcPts val="1600"/>
              </a:spcBef>
              <a:spcAft>
                <a:spcPts val="0"/>
              </a:spcAft>
              <a:buSzPts val="1200"/>
              <a:buAutoNum type="arabicPeriod"/>
              <a:defRPr/>
            </a:lvl4pPr>
            <a:lvl5pPr indent="-304800" lvl="4" marL="2286000">
              <a:spcBef>
                <a:spcPts val="1600"/>
              </a:spcBef>
              <a:spcAft>
                <a:spcPts val="0"/>
              </a:spcAft>
              <a:buSzPts val="1200"/>
              <a:buAutoNum type="alphaLcPeriod"/>
              <a:defRPr/>
            </a:lvl5pPr>
            <a:lvl6pPr indent="-304800" lvl="5" marL="2743200">
              <a:spcBef>
                <a:spcPts val="1600"/>
              </a:spcBef>
              <a:spcAft>
                <a:spcPts val="0"/>
              </a:spcAft>
              <a:buSzPts val="1200"/>
              <a:buAutoNum type="romanLcPeriod"/>
              <a:defRPr/>
            </a:lvl6pPr>
            <a:lvl7pPr indent="-304800" lvl="6" marL="3200400">
              <a:spcBef>
                <a:spcPts val="1600"/>
              </a:spcBef>
              <a:spcAft>
                <a:spcPts val="0"/>
              </a:spcAft>
              <a:buSzPts val="1200"/>
              <a:buAutoNum type="arabicPeriod"/>
              <a:defRPr/>
            </a:lvl7pPr>
            <a:lvl8pPr indent="-304800" lvl="7" marL="3657600">
              <a:spcBef>
                <a:spcPts val="1600"/>
              </a:spcBef>
              <a:spcAft>
                <a:spcPts val="0"/>
              </a:spcAft>
              <a:buSzPts val="1200"/>
              <a:buAutoNum type="alphaLcPeriod"/>
              <a:defRPr/>
            </a:lvl8pPr>
            <a:lvl9pPr indent="-304800" lvl="8" marL="4114800">
              <a:spcBef>
                <a:spcPts val="1600"/>
              </a:spcBef>
              <a:spcAft>
                <a:spcPts val="1600"/>
              </a:spcAft>
              <a:buSzPts val="12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flipH="1" rot="10800000">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idx="1" type="subTitle"/>
          </p:nvPr>
        </p:nvSpPr>
        <p:spPr>
          <a:xfrm>
            <a:off x="3292250" y="1618233"/>
            <a:ext cx="3754800" cy="70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300"/>
              <a:buNone/>
              <a:defRPr sz="1500"/>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p:txBody>
      </p:sp>
      <p:sp>
        <p:nvSpPr>
          <p:cNvPr id="25" name="Google Shape;25;p5"/>
          <p:cNvSpPr txBox="1"/>
          <p:nvPr>
            <p:ph idx="2" type="subTitle"/>
          </p:nvPr>
        </p:nvSpPr>
        <p:spPr>
          <a:xfrm>
            <a:off x="3292250" y="3175288"/>
            <a:ext cx="37548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300"/>
              <a:buNone/>
              <a:defRPr sz="1500"/>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p:txBody>
      </p:sp>
      <p:sp>
        <p:nvSpPr>
          <p:cNvPr id="26" name="Google Shape;26;p5"/>
          <p:cNvSpPr txBox="1"/>
          <p:nvPr>
            <p:ph type="ctrTitle"/>
          </p:nvPr>
        </p:nvSpPr>
        <p:spPr>
          <a:xfrm>
            <a:off x="3292250" y="1264112"/>
            <a:ext cx="3754800" cy="354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21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7" name="Google Shape;27;p5"/>
          <p:cNvSpPr txBox="1"/>
          <p:nvPr>
            <p:ph idx="3" type="ctrTitle"/>
          </p:nvPr>
        </p:nvSpPr>
        <p:spPr>
          <a:xfrm>
            <a:off x="3292250" y="2821292"/>
            <a:ext cx="3754800" cy="354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21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8" name="Google Shape;28;p5"/>
          <p:cNvSpPr txBox="1"/>
          <p:nvPr>
            <p:ph idx="4"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400"/>
              <a:buNone/>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sp>
        <p:nvSpPr>
          <p:cNvPr id="30" name="Google Shape;30;p6"/>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31" name="Google Shape;31;p6"/>
          <p:cNvSpPr/>
          <p:nvPr/>
        </p:nvSpPr>
        <p:spPr>
          <a:xfrm flipH="1" rot="10800000">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03">
  <p:cSld name="TITLE_ONLY_1">
    <p:bg>
      <p:bgPr>
        <a:solidFill>
          <a:schemeClr val="lt1"/>
        </a:solidFill>
      </p:bgPr>
    </p:bg>
    <p:spTree>
      <p:nvGrpSpPr>
        <p:cNvPr id="32" name="Shape 32"/>
        <p:cNvGrpSpPr/>
        <p:nvPr/>
      </p:nvGrpSpPr>
      <p:grpSpPr>
        <a:xfrm>
          <a:off x="0" y="0"/>
          <a:ext cx="0" cy="0"/>
          <a:chOff x="0" y="0"/>
          <a:chExt cx="0" cy="0"/>
        </a:xfrm>
      </p:grpSpPr>
      <p:sp>
        <p:nvSpPr>
          <p:cNvPr id="33" name="Google Shape;33;p7"/>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35" name="Google Shape;35;p7"/>
          <p:cNvSpPr txBox="1"/>
          <p:nvPr/>
        </p:nvSpPr>
        <p:spPr>
          <a:xfrm>
            <a:off x="2798925" y="1070175"/>
            <a:ext cx="1601400" cy="2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000">
                <a:solidFill>
                  <a:schemeClr val="lt1"/>
                </a:solidFill>
                <a:latin typeface="Pathway Gothic One"/>
                <a:ea typeface="Pathway Gothic One"/>
                <a:cs typeface="Pathway Gothic One"/>
                <a:sym typeface="Pathway Gothic One"/>
              </a:rPr>
              <a:t>JANE BLOGGS</a:t>
            </a:r>
            <a:endParaRPr sz="2000">
              <a:solidFill>
                <a:schemeClr val="lt1"/>
              </a:solidFill>
              <a:latin typeface="PT Sans"/>
              <a:ea typeface="PT Sans"/>
              <a:cs typeface="PT Sans"/>
              <a:sym typeface="PT Sans"/>
            </a:endParaRPr>
          </a:p>
        </p:txBody>
      </p:sp>
      <p:sp>
        <p:nvSpPr>
          <p:cNvPr id="36" name="Google Shape;36;p7"/>
          <p:cNvSpPr txBox="1"/>
          <p:nvPr>
            <p:ph idx="2" type="title"/>
          </p:nvPr>
        </p:nvSpPr>
        <p:spPr>
          <a:xfrm>
            <a:off x="2852450" y="1032575"/>
            <a:ext cx="1431000" cy="352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sz="2000">
                <a:solidFill>
                  <a:schemeClr val="lt1"/>
                </a:solidFill>
              </a:defRPr>
            </a:lvl1pPr>
            <a:lvl2pPr lvl="1">
              <a:spcBef>
                <a:spcPts val="0"/>
              </a:spcBef>
              <a:spcAft>
                <a:spcPts val="0"/>
              </a:spcAft>
              <a:buSzPts val="2000"/>
              <a:buNone/>
              <a:defRPr sz="2000">
                <a:latin typeface="PT Sans"/>
                <a:ea typeface="PT Sans"/>
                <a:cs typeface="PT Sans"/>
                <a:sym typeface="PT Sans"/>
              </a:defRPr>
            </a:lvl2pPr>
            <a:lvl3pPr lvl="2">
              <a:spcBef>
                <a:spcPts val="0"/>
              </a:spcBef>
              <a:spcAft>
                <a:spcPts val="0"/>
              </a:spcAft>
              <a:buSzPts val="2000"/>
              <a:buNone/>
              <a:defRPr sz="2000">
                <a:latin typeface="PT Sans"/>
                <a:ea typeface="PT Sans"/>
                <a:cs typeface="PT Sans"/>
                <a:sym typeface="PT Sans"/>
              </a:defRPr>
            </a:lvl3pPr>
            <a:lvl4pPr lvl="3">
              <a:spcBef>
                <a:spcPts val="0"/>
              </a:spcBef>
              <a:spcAft>
                <a:spcPts val="0"/>
              </a:spcAft>
              <a:buSzPts val="2000"/>
              <a:buNone/>
              <a:defRPr sz="2000">
                <a:latin typeface="PT Sans"/>
                <a:ea typeface="PT Sans"/>
                <a:cs typeface="PT Sans"/>
                <a:sym typeface="PT Sans"/>
              </a:defRPr>
            </a:lvl4pPr>
            <a:lvl5pPr lvl="4">
              <a:spcBef>
                <a:spcPts val="0"/>
              </a:spcBef>
              <a:spcAft>
                <a:spcPts val="0"/>
              </a:spcAft>
              <a:buSzPts val="2000"/>
              <a:buNone/>
              <a:defRPr sz="2000">
                <a:latin typeface="PT Sans"/>
                <a:ea typeface="PT Sans"/>
                <a:cs typeface="PT Sans"/>
                <a:sym typeface="PT Sans"/>
              </a:defRPr>
            </a:lvl5pPr>
            <a:lvl6pPr lvl="5">
              <a:spcBef>
                <a:spcPts val="0"/>
              </a:spcBef>
              <a:spcAft>
                <a:spcPts val="0"/>
              </a:spcAft>
              <a:buSzPts val="2000"/>
              <a:buNone/>
              <a:defRPr sz="2000">
                <a:latin typeface="PT Sans"/>
                <a:ea typeface="PT Sans"/>
                <a:cs typeface="PT Sans"/>
                <a:sym typeface="PT Sans"/>
              </a:defRPr>
            </a:lvl6pPr>
            <a:lvl7pPr lvl="6">
              <a:spcBef>
                <a:spcPts val="0"/>
              </a:spcBef>
              <a:spcAft>
                <a:spcPts val="0"/>
              </a:spcAft>
              <a:buSzPts val="2000"/>
              <a:buNone/>
              <a:defRPr sz="2000">
                <a:latin typeface="PT Sans"/>
                <a:ea typeface="PT Sans"/>
                <a:cs typeface="PT Sans"/>
                <a:sym typeface="PT Sans"/>
              </a:defRPr>
            </a:lvl7pPr>
            <a:lvl8pPr lvl="7">
              <a:spcBef>
                <a:spcPts val="0"/>
              </a:spcBef>
              <a:spcAft>
                <a:spcPts val="0"/>
              </a:spcAft>
              <a:buSzPts val="2000"/>
              <a:buNone/>
              <a:defRPr sz="2000">
                <a:latin typeface="PT Sans"/>
                <a:ea typeface="PT Sans"/>
                <a:cs typeface="PT Sans"/>
                <a:sym typeface="PT Sans"/>
              </a:defRPr>
            </a:lvl8pPr>
            <a:lvl9pPr lvl="8">
              <a:spcBef>
                <a:spcPts val="0"/>
              </a:spcBef>
              <a:spcAft>
                <a:spcPts val="0"/>
              </a:spcAft>
              <a:buSzPts val="2000"/>
              <a:buNone/>
              <a:defRPr sz="2000">
                <a:latin typeface="PT Sans"/>
                <a:ea typeface="PT Sans"/>
                <a:cs typeface="PT Sans"/>
                <a:sym typeface="PT Sans"/>
              </a:defRPr>
            </a:lvl9pPr>
          </a:lstStyle>
          <a:p/>
        </p:txBody>
      </p:sp>
      <p:sp>
        <p:nvSpPr>
          <p:cNvPr id="37" name="Google Shape;37;p7"/>
          <p:cNvSpPr txBox="1"/>
          <p:nvPr>
            <p:ph idx="1" type="subTitle"/>
          </p:nvPr>
        </p:nvSpPr>
        <p:spPr>
          <a:xfrm>
            <a:off x="2852400" y="1384675"/>
            <a:ext cx="1431000" cy="684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solidFill>
                  <a:schemeClr val="lt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8" name="Google Shape;38;p7"/>
          <p:cNvSpPr txBox="1"/>
          <p:nvPr>
            <p:ph idx="3" type="title"/>
          </p:nvPr>
        </p:nvSpPr>
        <p:spPr>
          <a:xfrm>
            <a:off x="6274300" y="3475875"/>
            <a:ext cx="14310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atin typeface="PT Sans"/>
                <a:ea typeface="PT Sans"/>
                <a:cs typeface="PT Sans"/>
                <a:sym typeface="PT Sans"/>
              </a:defRPr>
            </a:lvl2pPr>
            <a:lvl3pPr lvl="2" rtl="0">
              <a:spcBef>
                <a:spcPts val="0"/>
              </a:spcBef>
              <a:spcAft>
                <a:spcPts val="0"/>
              </a:spcAft>
              <a:buSzPts val="2000"/>
              <a:buNone/>
              <a:defRPr sz="2000">
                <a:latin typeface="PT Sans"/>
                <a:ea typeface="PT Sans"/>
                <a:cs typeface="PT Sans"/>
                <a:sym typeface="PT Sans"/>
              </a:defRPr>
            </a:lvl3pPr>
            <a:lvl4pPr lvl="3" rtl="0">
              <a:spcBef>
                <a:spcPts val="0"/>
              </a:spcBef>
              <a:spcAft>
                <a:spcPts val="0"/>
              </a:spcAft>
              <a:buSzPts val="2000"/>
              <a:buNone/>
              <a:defRPr sz="2000">
                <a:latin typeface="PT Sans"/>
                <a:ea typeface="PT Sans"/>
                <a:cs typeface="PT Sans"/>
                <a:sym typeface="PT Sans"/>
              </a:defRPr>
            </a:lvl4pPr>
            <a:lvl5pPr lvl="4" rtl="0">
              <a:spcBef>
                <a:spcPts val="0"/>
              </a:spcBef>
              <a:spcAft>
                <a:spcPts val="0"/>
              </a:spcAft>
              <a:buSzPts val="2000"/>
              <a:buNone/>
              <a:defRPr sz="2000">
                <a:latin typeface="PT Sans"/>
                <a:ea typeface="PT Sans"/>
                <a:cs typeface="PT Sans"/>
                <a:sym typeface="PT Sans"/>
              </a:defRPr>
            </a:lvl5pPr>
            <a:lvl6pPr lvl="5" rtl="0">
              <a:spcBef>
                <a:spcPts val="0"/>
              </a:spcBef>
              <a:spcAft>
                <a:spcPts val="0"/>
              </a:spcAft>
              <a:buSzPts val="2000"/>
              <a:buNone/>
              <a:defRPr sz="2000">
                <a:latin typeface="PT Sans"/>
                <a:ea typeface="PT Sans"/>
                <a:cs typeface="PT Sans"/>
                <a:sym typeface="PT Sans"/>
              </a:defRPr>
            </a:lvl6pPr>
            <a:lvl7pPr lvl="6" rtl="0">
              <a:spcBef>
                <a:spcPts val="0"/>
              </a:spcBef>
              <a:spcAft>
                <a:spcPts val="0"/>
              </a:spcAft>
              <a:buSzPts val="2000"/>
              <a:buNone/>
              <a:defRPr sz="2000">
                <a:latin typeface="PT Sans"/>
                <a:ea typeface="PT Sans"/>
                <a:cs typeface="PT Sans"/>
                <a:sym typeface="PT Sans"/>
              </a:defRPr>
            </a:lvl7pPr>
            <a:lvl8pPr lvl="7" rtl="0">
              <a:spcBef>
                <a:spcPts val="0"/>
              </a:spcBef>
              <a:spcAft>
                <a:spcPts val="0"/>
              </a:spcAft>
              <a:buSzPts val="2000"/>
              <a:buNone/>
              <a:defRPr sz="2000">
                <a:latin typeface="PT Sans"/>
                <a:ea typeface="PT Sans"/>
                <a:cs typeface="PT Sans"/>
                <a:sym typeface="PT Sans"/>
              </a:defRPr>
            </a:lvl8pPr>
            <a:lvl9pPr lvl="8" rtl="0">
              <a:spcBef>
                <a:spcPts val="0"/>
              </a:spcBef>
              <a:spcAft>
                <a:spcPts val="0"/>
              </a:spcAft>
              <a:buSzPts val="2000"/>
              <a:buNone/>
              <a:defRPr sz="2000">
                <a:latin typeface="PT Sans"/>
                <a:ea typeface="PT Sans"/>
                <a:cs typeface="PT Sans"/>
                <a:sym typeface="PT Sans"/>
              </a:defRPr>
            </a:lvl9pPr>
          </a:lstStyle>
          <a:p/>
        </p:txBody>
      </p:sp>
      <p:sp>
        <p:nvSpPr>
          <p:cNvPr id="39" name="Google Shape;39;p7"/>
          <p:cNvSpPr txBox="1"/>
          <p:nvPr>
            <p:ph idx="4" type="subTitle"/>
          </p:nvPr>
        </p:nvSpPr>
        <p:spPr>
          <a:xfrm>
            <a:off x="6274300" y="3828075"/>
            <a:ext cx="1431000" cy="68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0" name="Shape 40"/>
        <p:cNvGrpSpPr/>
        <p:nvPr/>
      </p:nvGrpSpPr>
      <p:grpSpPr>
        <a:xfrm>
          <a:off x="0" y="0"/>
          <a:ext cx="0" cy="0"/>
          <a:chOff x="0" y="0"/>
          <a:chExt cx="0" cy="0"/>
        </a:xfrm>
      </p:grpSpPr>
      <p:sp>
        <p:nvSpPr>
          <p:cNvPr id="41" name="Google Shape;41;p8"/>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3232025" y="2071350"/>
            <a:ext cx="3798600" cy="35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8"/>
          <p:cNvSpPr txBox="1"/>
          <p:nvPr>
            <p:ph idx="1" type="subTitle"/>
          </p:nvPr>
        </p:nvSpPr>
        <p:spPr>
          <a:xfrm>
            <a:off x="3231725" y="2691950"/>
            <a:ext cx="3798600" cy="675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1256350" y="1751075"/>
            <a:ext cx="2846400" cy="164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5000"/>
            </a:lvl1pPr>
            <a:lvl2pPr lvl="1" rtl="0">
              <a:spcBef>
                <a:spcPts val="0"/>
              </a:spcBef>
              <a:spcAft>
                <a:spcPts val="0"/>
              </a:spcAft>
              <a:buNone/>
              <a:defRPr sz="3600">
                <a:latin typeface="Catamaran Light"/>
                <a:ea typeface="Catamaran Light"/>
                <a:cs typeface="Catamaran Light"/>
                <a:sym typeface="Catamaran Light"/>
              </a:defRPr>
            </a:lvl2pPr>
            <a:lvl3pPr lvl="2" rtl="0">
              <a:spcBef>
                <a:spcPts val="0"/>
              </a:spcBef>
              <a:spcAft>
                <a:spcPts val="0"/>
              </a:spcAft>
              <a:buNone/>
              <a:defRPr sz="3600">
                <a:latin typeface="Catamaran Light"/>
                <a:ea typeface="Catamaran Light"/>
                <a:cs typeface="Catamaran Light"/>
                <a:sym typeface="Catamaran Light"/>
              </a:defRPr>
            </a:lvl3pPr>
            <a:lvl4pPr lvl="3" rtl="0">
              <a:spcBef>
                <a:spcPts val="0"/>
              </a:spcBef>
              <a:spcAft>
                <a:spcPts val="0"/>
              </a:spcAft>
              <a:buNone/>
              <a:defRPr sz="3600">
                <a:latin typeface="Catamaran Light"/>
                <a:ea typeface="Catamaran Light"/>
                <a:cs typeface="Catamaran Light"/>
                <a:sym typeface="Catamaran Light"/>
              </a:defRPr>
            </a:lvl4pPr>
            <a:lvl5pPr lvl="4" rtl="0">
              <a:spcBef>
                <a:spcPts val="0"/>
              </a:spcBef>
              <a:spcAft>
                <a:spcPts val="0"/>
              </a:spcAft>
              <a:buNone/>
              <a:defRPr sz="3600">
                <a:latin typeface="Catamaran Light"/>
                <a:ea typeface="Catamaran Light"/>
                <a:cs typeface="Catamaran Light"/>
                <a:sym typeface="Catamaran Light"/>
              </a:defRPr>
            </a:lvl5pPr>
            <a:lvl6pPr lvl="5" rtl="0">
              <a:spcBef>
                <a:spcPts val="0"/>
              </a:spcBef>
              <a:spcAft>
                <a:spcPts val="0"/>
              </a:spcAft>
              <a:buNone/>
              <a:defRPr sz="3600">
                <a:latin typeface="Catamaran Light"/>
                <a:ea typeface="Catamaran Light"/>
                <a:cs typeface="Catamaran Light"/>
                <a:sym typeface="Catamaran Light"/>
              </a:defRPr>
            </a:lvl6pPr>
            <a:lvl7pPr lvl="6" rtl="0">
              <a:spcBef>
                <a:spcPts val="0"/>
              </a:spcBef>
              <a:spcAft>
                <a:spcPts val="0"/>
              </a:spcAft>
              <a:buNone/>
              <a:defRPr sz="3600">
                <a:latin typeface="Catamaran Light"/>
                <a:ea typeface="Catamaran Light"/>
                <a:cs typeface="Catamaran Light"/>
                <a:sym typeface="Catamaran Light"/>
              </a:defRPr>
            </a:lvl7pPr>
            <a:lvl8pPr lvl="7" rtl="0">
              <a:spcBef>
                <a:spcPts val="0"/>
              </a:spcBef>
              <a:spcAft>
                <a:spcPts val="0"/>
              </a:spcAft>
              <a:buNone/>
              <a:defRPr sz="3600">
                <a:latin typeface="Catamaran Light"/>
                <a:ea typeface="Catamaran Light"/>
                <a:cs typeface="Catamaran Light"/>
                <a:sym typeface="Catamaran Light"/>
              </a:defRPr>
            </a:lvl8pPr>
            <a:lvl9pPr lvl="8" rtl="0">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PT Sans"/>
              <a:buChar char="●"/>
              <a:defRPr sz="1800">
                <a:solidFill>
                  <a:schemeClr val="dk1"/>
                </a:solidFill>
                <a:latin typeface="PT Sans"/>
                <a:ea typeface="PT Sans"/>
                <a:cs typeface="PT Sans"/>
                <a:sym typeface="PT Sans"/>
              </a:defRPr>
            </a:lvl1pPr>
            <a:lvl2pPr indent="-317500" lvl="1" marL="9144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indent="-317500" lvl="2" marL="13716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indent="-317500" lvl="3" marL="18288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indent="-317500" lvl="4" marL="22860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indent="-317500" lvl="5" marL="27432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indent="-317500" lvl="6" marL="32004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indent="-317500" lvl="7" marL="36576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indent="-317500" lvl="8" marL="4114800">
              <a:lnSpc>
                <a:spcPct val="115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9"/>
          <p:cNvSpPr txBox="1"/>
          <p:nvPr>
            <p:ph type="ctrTitle"/>
          </p:nvPr>
        </p:nvSpPr>
        <p:spPr>
          <a:xfrm>
            <a:off x="973025" y="1499425"/>
            <a:ext cx="5997600" cy="16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Assessing the Status of Gentrification in Metropolitan Areas in the United States</a:t>
            </a:r>
            <a:endParaRPr sz="4000"/>
          </a:p>
        </p:txBody>
      </p:sp>
      <p:sp>
        <p:nvSpPr>
          <p:cNvPr id="177" name="Google Shape;177;p29"/>
          <p:cNvSpPr txBox="1"/>
          <p:nvPr>
            <p:ph idx="1" type="subTitle"/>
          </p:nvPr>
        </p:nvSpPr>
        <p:spPr>
          <a:xfrm>
            <a:off x="64225" y="4699875"/>
            <a:ext cx="6729300" cy="3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Vishwesh Srinivasan, Vanessa Venkataraman, and Hanzhen Wang</a:t>
            </a:r>
            <a:endParaRPr sz="1700"/>
          </a:p>
        </p:txBody>
      </p:sp>
      <p:pic>
        <p:nvPicPr>
          <p:cNvPr id="178" name="Google Shape;178;p29"/>
          <p:cNvPicPr preferRelativeResize="0"/>
          <p:nvPr/>
        </p:nvPicPr>
        <p:blipFill>
          <a:blip r:embed="rId3">
            <a:alphaModFix/>
          </a:blip>
          <a:stretch>
            <a:fillRect/>
          </a:stretch>
        </p:blipFill>
        <p:spPr>
          <a:xfrm flipH="1">
            <a:off x="6793447" y="49125"/>
            <a:ext cx="2406703" cy="5143500"/>
          </a:xfrm>
          <a:prstGeom prst="rect">
            <a:avLst/>
          </a:prstGeom>
          <a:noFill/>
          <a:ln>
            <a:noFill/>
          </a:ln>
        </p:spPr>
      </p:pic>
      <p:sp>
        <p:nvSpPr>
          <p:cNvPr id="179" name="Google Shape;179;p29"/>
          <p:cNvSpPr/>
          <p:nvPr/>
        </p:nvSpPr>
        <p:spPr>
          <a:xfrm rot="-5400000">
            <a:off x="-300025" y="2226750"/>
            <a:ext cx="1686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txBox="1"/>
          <p:nvPr>
            <p:ph idx="1" type="subTitle"/>
          </p:nvPr>
        </p:nvSpPr>
        <p:spPr>
          <a:xfrm>
            <a:off x="64225" y="49125"/>
            <a:ext cx="5997600" cy="3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Tufts University | DATA-200</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8"/>
          <p:cNvSpPr txBox="1"/>
          <p:nvPr>
            <p:ph type="title"/>
          </p:nvPr>
        </p:nvSpPr>
        <p:spPr>
          <a:xfrm>
            <a:off x="716675" y="460425"/>
            <a:ext cx="59733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 - Predictors (People)</a:t>
            </a:r>
            <a:endParaRPr/>
          </a:p>
        </p:txBody>
      </p:sp>
      <p:sp>
        <p:nvSpPr>
          <p:cNvPr id="256" name="Google Shape;256;p38"/>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8"/>
          <p:cNvPicPr preferRelativeResize="0"/>
          <p:nvPr/>
        </p:nvPicPr>
        <p:blipFill>
          <a:blip r:embed="rId3">
            <a:alphaModFix/>
          </a:blip>
          <a:stretch>
            <a:fillRect/>
          </a:stretch>
        </p:blipFill>
        <p:spPr>
          <a:xfrm>
            <a:off x="152400" y="1323588"/>
            <a:ext cx="8839201" cy="2496329"/>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9"/>
          <p:cNvSpPr txBox="1"/>
          <p:nvPr>
            <p:ph type="title"/>
          </p:nvPr>
        </p:nvSpPr>
        <p:spPr>
          <a:xfrm>
            <a:off x="716675" y="460425"/>
            <a:ext cx="59733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 - Predictors (Place)</a:t>
            </a:r>
            <a:endParaRPr/>
          </a:p>
        </p:txBody>
      </p:sp>
      <p:sp>
        <p:nvSpPr>
          <p:cNvPr id="263" name="Google Shape;263;p39"/>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9"/>
          <p:cNvPicPr preferRelativeResize="0"/>
          <p:nvPr/>
        </p:nvPicPr>
        <p:blipFill>
          <a:blip r:embed="rId3">
            <a:alphaModFix/>
          </a:blip>
          <a:stretch>
            <a:fillRect/>
          </a:stretch>
        </p:blipFill>
        <p:spPr>
          <a:xfrm>
            <a:off x="152400" y="1336425"/>
            <a:ext cx="8839200" cy="27470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716675" y="460425"/>
            <a:ext cx="59733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 - Predictors (Policy)</a:t>
            </a:r>
            <a:endParaRPr/>
          </a:p>
        </p:txBody>
      </p:sp>
      <p:sp>
        <p:nvSpPr>
          <p:cNvPr id="270" name="Google Shape;270;p40"/>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40"/>
          <p:cNvPicPr preferRelativeResize="0"/>
          <p:nvPr/>
        </p:nvPicPr>
        <p:blipFill>
          <a:blip r:embed="rId3">
            <a:alphaModFix/>
          </a:blip>
          <a:stretch>
            <a:fillRect/>
          </a:stretch>
        </p:blipFill>
        <p:spPr>
          <a:xfrm>
            <a:off x="152400" y="1661138"/>
            <a:ext cx="8839201" cy="1821221"/>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1"/>
          <p:cNvSpPr txBox="1"/>
          <p:nvPr>
            <p:ph type="title"/>
          </p:nvPr>
        </p:nvSpPr>
        <p:spPr>
          <a:xfrm>
            <a:off x="716675"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Visualizations</a:t>
            </a:r>
            <a:endParaRPr/>
          </a:p>
        </p:txBody>
      </p:sp>
      <p:sp>
        <p:nvSpPr>
          <p:cNvPr id="277" name="Google Shape;277;p41"/>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txBox="1"/>
          <p:nvPr>
            <p:ph idx="4294967295" type="ctrTitle"/>
          </p:nvPr>
        </p:nvSpPr>
        <p:spPr>
          <a:xfrm>
            <a:off x="1146875" y="1249575"/>
            <a:ext cx="24198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New York Metropolitan Area</a:t>
            </a:r>
            <a:endParaRPr sz="2000"/>
          </a:p>
        </p:txBody>
      </p:sp>
      <p:sp>
        <p:nvSpPr>
          <p:cNvPr id="279" name="Google Shape;279;p41"/>
          <p:cNvSpPr txBox="1"/>
          <p:nvPr>
            <p:ph idx="4294967295" type="ctrTitle"/>
          </p:nvPr>
        </p:nvSpPr>
        <p:spPr>
          <a:xfrm>
            <a:off x="5473350" y="1249575"/>
            <a:ext cx="26604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Los Angeles Metropolitan Area</a:t>
            </a:r>
            <a:endParaRPr sz="2000"/>
          </a:p>
        </p:txBody>
      </p:sp>
      <p:pic>
        <p:nvPicPr>
          <p:cNvPr id="280" name="Google Shape;280;p41"/>
          <p:cNvPicPr preferRelativeResize="0"/>
          <p:nvPr/>
        </p:nvPicPr>
        <p:blipFill>
          <a:blip r:embed="rId3">
            <a:alphaModFix/>
          </a:blip>
          <a:stretch>
            <a:fillRect/>
          </a:stretch>
        </p:blipFill>
        <p:spPr>
          <a:xfrm>
            <a:off x="320500" y="2054575"/>
            <a:ext cx="4072526" cy="2716391"/>
          </a:xfrm>
          <a:prstGeom prst="rect">
            <a:avLst/>
          </a:prstGeom>
          <a:noFill/>
          <a:ln cap="flat" cmpd="sng" w="28575">
            <a:solidFill>
              <a:schemeClr val="dk2"/>
            </a:solidFill>
            <a:prstDash val="solid"/>
            <a:round/>
            <a:headEnd len="sm" w="sm" type="none"/>
            <a:tailEnd len="sm" w="sm" type="none"/>
          </a:ln>
        </p:spPr>
      </p:pic>
      <p:pic>
        <p:nvPicPr>
          <p:cNvPr id="281" name="Google Shape;281;p41"/>
          <p:cNvPicPr preferRelativeResize="0"/>
          <p:nvPr/>
        </p:nvPicPr>
        <p:blipFill>
          <a:blip r:embed="rId4">
            <a:alphaModFix/>
          </a:blip>
          <a:stretch>
            <a:fillRect/>
          </a:stretch>
        </p:blipFill>
        <p:spPr>
          <a:xfrm>
            <a:off x="4766250" y="2054575"/>
            <a:ext cx="4074602" cy="2716402"/>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pic>
        <p:nvPicPr>
          <p:cNvPr id="286" name="Google Shape;286;p42"/>
          <p:cNvPicPr preferRelativeResize="0"/>
          <p:nvPr/>
        </p:nvPicPr>
        <p:blipFill>
          <a:blip r:embed="rId3">
            <a:alphaModFix/>
          </a:blip>
          <a:stretch>
            <a:fillRect/>
          </a:stretch>
        </p:blipFill>
        <p:spPr>
          <a:xfrm>
            <a:off x="0" y="0"/>
            <a:ext cx="9144002" cy="51435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0" y="0"/>
            <a:ext cx="9144002" cy="5143499"/>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44"/>
          <p:cNvSpPr txBox="1"/>
          <p:nvPr>
            <p:ph type="title"/>
          </p:nvPr>
        </p:nvSpPr>
        <p:spPr>
          <a:xfrm>
            <a:off x="2672700"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and their Results</a:t>
            </a:r>
            <a:endParaRPr/>
          </a:p>
        </p:txBody>
      </p:sp>
      <p:sp>
        <p:nvSpPr>
          <p:cNvPr id="297" name="Google Shape;297;p44"/>
          <p:cNvSpPr/>
          <p:nvPr/>
        </p:nvSpPr>
        <p:spPr>
          <a:xfrm rot="-5400000">
            <a:off x="196527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4"/>
          <p:cNvPicPr preferRelativeResize="0"/>
          <p:nvPr/>
        </p:nvPicPr>
        <p:blipFill rotWithShape="1">
          <a:blip r:embed="rId3">
            <a:alphaModFix/>
          </a:blip>
          <a:srcRect b="4771" l="8964" r="11777" t="5024"/>
          <a:stretch/>
        </p:blipFill>
        <p:spPr>
          <a:xfrm>
            <a:off x="56125" y="26975"/>
            <a:ext cx="2091250" cy="5089550"/>
          </a:xfrm>
          <a:prstGeom prst="rect">
            <a:avLst/>
          </a:prstGeom>
          <a:noFill/>
          <a:ln>
            <a:noFill/>
          </a:ln>
        </p:spPr>
      </p:pic>
      <p:sp>
        <p:nvSpPr>
          <p:cNvPr id="299" name="Google Shape;299;p44"/>
          <p:cNvSpPr txBox="1"/>
          <p:nvPr>
            <p:ph idx="1" type="subTitle"/>
          </p:nvPr>
        </p:nvSpPr>
        <p:spPr>
          <a:xfrm>
            <a:off x="2672700" y="1276325"/>
            <a:ext cx="55131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Data Composition:</a:t>
            </a:r>
            <a:endParaRPr sz="1300"/>
          </a:p>
          <a:p>
            <a:pPr indent="-311150" lvl="0" marL="457200" rtl="0" algn="l">
              <a:spcBef>
                <a:spcPts val="0"/>
              </a:spcBef>
              <a:spcAft>
                <a:spcPts val="0"/>
              </a:spcAft>
              <a:buSzPts val="1300"/>
              <a:buChar char="-"/>
            </a:pPr>
            <a:r>
              <a:rPr lang="en" sz="1300"/>
              <a:t>New York MSA:  990 tracts gentrified, 3522 </a:t>
            </a:r>
            <a:r>
              <a:rPr lang="en" sz="1300"/>
              <a:t>tracts not gentrified</a:t>
            </a:r>
            <a:endParaRPr sz="1300"/>
          </a:p>
          <a:p>
            <a:pPr indent="-311150" lvl="0" marL="457200" rtl="0" algn="l">
              <a:spcBef>
                <a:spcPts val="0"/>
              </a:spcBef>
              <a:spcAft>
                <a:spcPts val="0"/>
              </a:spcAft>
              <a:buSzPts val="1300"/>
              <a:buChar char="-"/>
            </a:pPr>
            <a:r>
              <a:rPr lang="en" sz="1300"/>
              <a:t>Los Angeles MSA: 583 tracts gentrified, 2343 tracts not gentrified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Modeling Process:</a:t>
            </a:r>
            <a:endParaRPr sz="1300"/>
          </a:p>
          <a:p>
            <a:pPr indent="-311150" lvl="0" marL="457200" rtl="0" algn="l">
              <a:spcBef>
                <a:spcPts val="0"/>
              </a:spcBef>
              <a:spcAft>
                <a:spcPts val="0"/>
              </a:spcAft>
              <a:buSzPts val="1300"/>
              <a:buAutoNum type="arabicPeriod"/>
            </a:pPr>
            <a:r>
              <a:rPr lang="en" sz="1300"/>
              <a:t>Normalized the variables which were not in proportions (for step 5)</a:t>
            </a:r>
            <a:endParaRPr sz="1300"/>
          </a:p>
          <a:p>
            <a:pPr indent="-311150" lvl="0" marL="457200" rtl="0" algn="l">
              <a:spcBef>
                <a:spcPts val="0"/>
              </a:spcBef>
              <a:spcAft>
                <a:spcPts val="0"/>
              </a:spcAft>
              <a:buSzPts val="1300"/>
              <a:buAutoNum type="arabicPeriod"/>
            </a:pPr>
            <a:r>
              <a:rPr lang="en" sz="1300"/>
              <a:t>Built a logistic regression model</a:t>
            </a:r>
            <a:endParaRPr sz="1300"/>
          </a:p>
          <a:p>
            <a:pPr indent="-311150" lvl="0" marL="457200" rtl="0" algn="l">
              <a:spcBef>
                <a:spcPts val="0"/>
              </a:spcBef>
              <a:spcAft>
                <a:spcPts val="0"/>
              </a:spcAft>
              <a:buSzPts val="1300"/>
              <a:buAutoNum type="arabicPeriod"/>
            </a:pPr>
            <a:r>
              <a:rPr lang="en" sz="1300"/>
              <a:t>Identified the significant variables out of all the predictors</a:t>
            </a:r>
            <a:endParaRPr sz="1300"/>
          </a:p>
          <a:p>
            <a:pPr indent="-311150" lvl="0" marL="457200" rtl="0" algn="l">
              <a:spcBef>
                <a:spcPts val="0"/>
              </a:spcBef>
              <a:spcAft>
                <a:spcPts val="0"/>
              </a:spcAft>
              <a:buSzPts val="1300"/>
              <a:buAutoNum type="arabicPeriod"/>
            </a:pPr>
            <a:r>
              <a:rPr lang="en" sz="1300"/>
              <a:t>Used the identified variables to build a random forest classifier</a:t>
            </a:r>
            <a:endParaRPr sz="1300"/>
          </a:p>
          <a:p>
            <a:pPr indent="-311150" lvl="0" marL="457200" rtl="0" algn="l">
              <a:spcBef>
                <a:spcPts val="0"/>
              </a:spcBef>
              <a:spcAft>
                <a:spcPts val="0"/>
              </a:spcAft>
              <a:buSzPts val="1300"/>
              <a:buAutoNum type="arabicPeriod"/>
            </a:pPr>
            <a:r>
              <a:rPr lang="en" sz="1300"/>
              <a:t>Used </a:t>
            </a:r>
            <a:r>
              <a:rPr lang="en" sz="1300"/>
              <a:t>ADASYN (Adaptive Synthetic Sampling) </a:t>
            </a:r>
            <a:r>
              <a:rPr lang="en" sz="1300"/>
              <a:t>technique to artificially generate more data of the minority class</a:t>
            </a:r>
            <a:endParaRPr sz="1300"/>
          </a:p>
          <a:p>
            <a:pPr indent="-311150" lvl="0" marL="457200" rtl="0" algn="l">
              <a:spcBef>
                <a:spcPts val="0"/>
              </a:spcBef>
              <a:spcAft>
                <a:spcPts val="0"/>
              </a:spcAft>
              <a:buSzPts val="1300"/>
              <a:buAutoNum type="arabicPeriod"/>
            </a:pPr>
            <a:r>
              <a:rPr lang="en" sz="1300"/>
              <a:t>Used the balanced dataset to build a random forest classifier</a:t>
            </a:r>
            <a:endParaRPr sz="1300"/>
          </a:p>
          <a:p>
            <a:pPr indent="-311150" lvl="0" marL="457200" rtl="0" algn="l">
              <a:spcBef>
                <a:spcPts val="0"/>
              </a:spcBef>
              <a:spcAft>
                <a:spcPts val="0"/>
              </a:spcAft>
              <a:buSzPts val="1300"/>
              <a:buAutoNum type="arabicPeriod"/>
            </a:pPr>
            <a:r>
              <a:rPr lang="en" sz="1300"/>
              <a:t>Compared the results obtained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45"/>
          <p:cNvSpPr txBox="1"/>
          <p:nvPr>
            <p:ph idx="4294967295" type="title"/>
          </p:nvPr>
        </p:nvSpPr>
        <p:spPr>
          <a:xfrm>
            <a:off x="716675" y="460425"/>
            <a:ext cx="8066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their Results (New York MSA) - Logistic Regression Model</a:t>
            </a:r>
            <a:endParaRPr/>
          </a:p>
        </p:txBody>
      </p:sp>
      <p:sp>
        <p:nvSpPr>
          <p:cNvPr id="305" name="Google Shape;305;p45"/>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45"/>
          <p:cNvPicPr preferRelativeResize="0"/>
          <p:nvPr/>
        </p:nvPicPr>
        <p:blipFill>
          <a:blip r:embed="rId3">
            <a:alphaModFix/>
          </a:blip>
          <a:stretch>
            <a:fillRect/>
          </a:stretch>
        </p:blipFill>
        <p:spPr>
          <a:xfrm>
            <a:off x="716675" y="1030275"/>
            <a:ext cx="4577154" cy="4022174"/>
          </a:xfrm>
          <a:prstGeom prst="rect">
            <a:avLst/>
          </a:prstGeom>
          <a:noFill/>
          <a:ln>
            <a:noFill/>
          </a:ln>
        </p:spPr>
      </p:pic>
      <p:pic>
        <p:nvPicPr>
          <p:cNvPr id="307" name="Google Shape;307;p45"/>
          <p:cNvPicPr preferRelativeResize="0"/>
          <p:nvPr/>
        </p:nvPicPr>
        <p:blipFill>
          <a:blip r:embed="rId4">
            <a:alphaModFix/>
          </a:blip>
          <a:stretch>
            <a:fillRect/>
          </a:stretch>
        </p:blipFill>
        <p:spPr>
          <a:xfrm>
            <a:off x="5340775" y="1030275"/>
            <a:ext cx="3441999" cy="4022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46"/>
          <p:cNvSpPr txBox="1"/>
          <p:nvPr>
            <p:ph idx="4294967295" type="title"/>
          </p:nvPr>
        </p:nvSpPr>
        <p:spPr>
          <a:xfrm>
            <a:off x="716675" y="460425"/>
            <a:ext cx="77106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their Results (New York MSA) - Random Forest </a:t>
            </a:r>
            <a:r>
              <a:rPr lang="en"/>
              <a:t>Classifier</a:t>
            </a:r>
            <a:endParaRPr/>
          </a:p>
        </p:txBody>
      </p:sp>
      <p:sp>
        <p:nvSpPr>
          <p:cNvPr id="313" name="Google Shape;313;p46"/>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6"/>
          <p:cNvPicPr preferRelativeResize="0"/>
          <p:nvPr/>
        </p:nvPicPr>
        <p:blipFill>
          <a:blip r:embed="rId3">
            <a:alphaModFix/>
          </a:blip>
          <a:stretch>
            <a:fillRect/>
          </a:stretch>
        </p:blipFill>
        <p:spPr>
          <a:xfrm>
            <a:off x="716675" y="1030275"/>
            <a:ext cx="2950550" cy="4022174"/>
          </a:xfrm>
          <a:prstGeom prst="rect">
            <a:avLst/>
          </a:prstGeom>
          <a:noFill/>
          <a:ln>
            <a:noFill/>
          </a:ln>
        </p:spPr>
      </p:pic>
      <p:pic>
        <p:nvPicPr>
          <p:cNvPr id="315" name="Google Shape;315;p46"/>
          <p:cNvPicPr preferRelativeResize="0"/>
          <p:nvPr/>
        </p:nvPicPr>
        <p:blipFill>
          <a:blip r:embed="rId4">
            <a:alphaModFix/>
          </a:blip>
          <a:stretch>
            <a:fillRect/>
          </a:stretch>
        </p:blipFill>
        <p:spPr>
          <a:xfrm>
            <a:off x="5476775" y="1030275"/>
            <a:ext cx="2950550" cy="4022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47"/>
          <p:cNvSpPr txBox="1"/>
          <p:nvPr>
            <p:ph idx="4294967295" type="title"/>
          </p:nvPr>
        </p:nvSpPr>
        <p:spPr>
          <a:xfrm>
            <a:off x="716675" y="460425"/>
            <a:ext cx="80661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their Results (Los Angeles MSA) - Logistic Regression Model</a:t>
            </a:r>
            <a:endParaRPr/>
          </a:p>
        </p:txBody>
      </p:sp>
      <p:sp>
        <p:nvSpPr>
          <p:cNvPr id="321" name="Google Shape;321;p47"/>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47"/>
          <p:cNvPicPr preferRelativeResize="0"/>
          <p:nvPr/>
        </p:nvPicPr>
        <p:blipFill>
          <a:blip r:embed="rId3">
            <a:alphaModFix/>
          </a:blip>
          <a:stretch>
            <a:fillRect/>
          </a:stretch>
        </p:blipFill>
        <p:spPr>
          <a:xfrm>
            <a:off x="716675" y="1030275"/>
            <a:ext cx="4676350" cy="3903100"/>
          </a:xfrm>
          <a:prstGeom prst="rect">
            <a:avLst/>
          </a:prstGeom>
          <a:noFill/>
          <a:ln>
            <a:noFill/>
          </a:ln>
        </p:spPr>
      </p:pic>
      <p:pic>
        <p:nvPicPr>
          <p:cNvPr id="323" name="Google Shape;323;p47"/>
          <p:cNvPicPr preferRelativeResize="0"/>
          <p:nvPr/>
        </p:nvPicPr>
        <p:blipFill>
          <a:blip r:embed="rId4">
            <a:alphaModFix/>
          </a:blip>
          <a:stretch>
            <a:fillRect/>
          </a:stretch>
        </p:blipFill>
        <p:spPr>
          <a:xfrm>
            <a:off x="5615125" y="1030275"/>
            <a:ext cx="2812206" cy="390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30"/>
          <p:cNvSpPr txBox="1"/>
          <p:nvPr>
            <p:ph idx="6" type="ctrTitle"/>
          </p:nvPr>
        </p:nvSpPr>
        <p:spPr>
          <a:xfrm>
            <a:off x="2537850" y="2238625"/>
            <a:ext cx="41853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186" name="Google Shape;186;p30"/>
          <p:cNvSpPr txBox="1"/>
          <p:nvPr>
            <p:ph type="ctrTitle"/>
          </p:nvPr>
        </p:nvSpPr>
        <p:spPr>
          <a:xfrm>
            <a:off x="2537859" y="972250"/>
            <a:ext cx="41853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7" name="Google Shape;187;p30"/>
          <p:cNvSpPr txBox="1"/>
          <p:nvPr>
            <p:ph idx="2" type="title"/>
          </p:nvPr>
        </p:nvSpPr>
        <p:spPr>
          <a:xfrm>
            <a:off x="1379775" y="816525"/>
            <a:ext cx="690900" cy="37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01</a:t>
            </a:r>
            <a:endParaRPr sz="4200"/>
          </a:p>
          <a:p>
            <a:pPr indent="0" lvl="0" marL="0" rtl="0" algn="ctr">
              <a:spcBef>
                <a:spcPts val="0"/>
              </a:spcBef>
              <a:spcAft>
                <a:spcPts val="0"/>
              </a:spcAft>
              <a:buNone/>
            </a:pPr>
            <a:r>
              <a:rPr lang="en" sz="4200"/>
              <a:t>02</a:t>
            </a:r>
            <a:endParaRPr sz="4200"/>
          </a:p>
          <a:p>
            <a:pPr indent="0" lvl="0" marL="0" rtl="0" algn="ctr">
              <a:spcBef>
                <a:spcPts val="0"/>
              </a:spcBef>
              <a:spcAft>
                <a:spcPts val="0"/>
              </a:spcAft>
              <a:buNone/>
            </a:pPr>
            <a:r>
              <a:rPr lang="en" sz="4200"/>
              <a:t>03</a:t>
            </a:r>
            <a:endParaRPr sz="4200"/>
          </a:p>
          <a:p>
            <a:pPr indent="0" lvl="0" marL="0" rtl="0" algn="ctr">
              <a:spcBef>
                <a:spcPts val="0"/>
              </a:spcBef>
              <a:spcAft>
                <a:spcPts val="0"/>
              </a:spcAft>
              <a:buNone/>
            </a:pPr>
            <a:r>
              <a:rPr lang="en" sz="4200"/>
              <a:t>04</a:t>
            </a:r>
            <a:endParaRPr sz="4200"/>
          </a:p>
          <a:p>
            <a:pPr indent="0" lvl="0" marL="0" rtl="0" algn="ctr">
              <a:spcBef>
                <a:spcPts val="0"/>
              </a:spcBef>
              <a:spcAft>
                <a:spcPts val="0"/>
              </a:spcAft>
              <a:buNone/>
            </a:pPr>
            <a:r>
              <a:rPr lang="en" sz="4200"/>
              <a:t>05</a:t>
            </a:r>
            <a:endParaRPr sz="4200"/>
          </a:p>
          <a:p>
            <a:pPr indent="0" lvl="0" marL="0" rtl="0" algn="ctr">
              <a:spcBef>
                <a:spcPts val="0"/>
              </a:spcBef>
              <a:spcAft>
                <a:spcPts val="0"/>
              </a:spcAft>
              <a:buNone/>
            </a:pPr>
            <a:r>
              <a:rPr lang="en" sz="4200"/>
              <a:t>06</a:t>
            </a:r>
            <a:endParaRPr sz="4200"/>
          </a:p>
        </p:txBody>
      </p:sp>
      <p:sp>
        <p:nvSpPr>
          <p:cNvPr id="188" name="Google Shape;188;p30"/>
          <p:cNvSpPr txBox="1"/>
          <p:nvPr>
            <p:ph idx="3" type="ctrTitle"/>
          </p:nvPr>
        </p:nvSpPr>
        <p:spPr>
          <a:xfrm>
            <a:off x="2537850" y="1615600"/>
            <a:ext cx="41853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89" name="Google Shape;189;p30"/>
          <p:cNvSpPr txBox="1"/>
          <p:nvPr>
            <p:ph idx="9" type="ctrTitle"/>
          </p:nvPr>
        </p:nvSpPr>
        <p:spPr>
          <a:xfrm>
            <a:off x="2559325" y="2861650"/>
            <a:ext cx="41853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a:t>
            </a:r>
            <a:endParaRPr/>
          </a:p>
        </p:txBody>
      </p:sp>
      <p:sp>
        <p:nvSpPr>
          <p:cNvPr id="190" name="Google Shape;190;p30"/>
          <p:cNvSpPr txBox="1"/>
          <p:nvPr>
            <p:ph idx="15" type="ctrTitle"/>
          </p:nvPr>
        </p:nvSpPr>
        <p:spPr>
          <a:xfrm>
            <a:off x="2559334" y="3519050"/>
            <a:ext cx="4185300" cy="2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and their Results</a:t>
            </a:r>
            <a:endParaRPr/>
          </a:p>
        </p:txBody>
      </p:sp>
      <p:sp>
        <p:nvSpPr>
          <p:cNvPr id="191" name="Google Shape;191;p30"/>
          <p:cNvSpPr txBox="1"/>
          <p:nvPr>
            <p:ph idx="18" type="ctrTitle"/>
          </p:nvPr>
        </p:nvSpPr>
        <p:spPr>
          <a:xfrm>
            <a:off x="313775" y="610950"/>
            <a:ext cx="402900" cy="3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a:t>
            </a:r>
            <a:endParaRPr sz="4400"/>
          </a:p>
          <a:p>
            <a:pPr indent="0" lvl="0" marL="0" rtl="0" algn="l">
              <a:spcBef>
                <a:spcPts val="0"/>
              </a:spcBef>
              <a:spcAft>
                <a:spcPts val="0"/>
              </a:spcAft>
              <a:buNone/>
            </a:pPr>
            <a:r>
              <a:rPr lang="en" sz="4400"/>
              <a:t>G</a:t>
            </a:r>
            <a:endParaRPr sz="4400"/>
          </a:p>
          <a:p>
            <a:pPr indent="0" lvl="0" marL="0" rtl="0" algn="l">
              <a:spcBef>
                <a:spcPts val="0"/>
              </a:spcBef>
              <a:spcAft>
                <a:spcPts val="0"/>
              </a:spcAft>
              <a:buNone/>
            </a:pPr>
            <a:r>
              <a:rPr lang="en" sz="4400"/>
              <a:t>E</a:t>
            </a:r>
            <a:endParaRPr sz="4400"/>
          </a:p>
          <a:p>
            <a:pPr indent="0" lvl="0" marL="0" rtl="0" algn="l">
              <a:spcBef>
                <a:spcPts val="0"/>
              </a:spcBef>
              <a:spcAft>
                <a:spcPts val="0"/>
              </a:spcAft>
              <a:buNone/>
            </a:pPr>
            <a:r>
              <a:rPr lang="en" sz="4400"/>
              <a:t>N</a:t>
            </a:r>
            <a:endParaRPr sz="4400"/>
          </a:p>
          <a:p>
            <a:pPr indent="0" lvl="0" marL="0" rtl="0" algn="l">
              <a:spcBef>
                <a:spcPts val="0"/>
              </a:spcBef>
              <a:spcAft>
                <a:spcPts val="0"/>
              </a:spcAft>
              <a:buNone/>
            </a:pPr>
            <a:r>
              <a:rPr lang="en" sz="4400"/>
              <a:t>D</a:t>
            </a:r>
            <a:endParaRPr sz="4400"/>
          </a:p>
          <a:p>
            <a:pPr indent="0" lvl="0" marL="0" rtl="0" algn="l">
              <a:spcBef>
                <a:spcPts val="0"/>
              </a:spcBef>
              <a:spcAft>
                <a:spcPts val="0"/>
              </a:spcAft>
              <a:buNone/>
            </a:pPr>
            <a:r>
              <a:rPr lang="en" sz="4400"/>
              <a:t>A</a:t>
            </a:r>
            <a:endParaRPr sz="4800"/>
          </a:p>
        </p:txBody>
      </p:sp>
      <p:sp>
        <p:nvSpPr>
          <p:cNvPr id="192" name="Google Shape;192;p30"/>
          <p:cNvSpPr/>
          <p:nvPr/>
        </p:nvSpPr>
        <p:spPr>
          <a:xfrm rot="5400000">
            <a:off x="-880550" y="2578275"/>
            <a:ext cx="3780000" cy="25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ph idx="15" type="ctrTitle"/>
          </p:nvPr>
        </p:nvSpPr>
        <p:spPr>
          <a:xfrm>
            <a:off x="2559334" y="4172850"/>
            <a:ext cx="4185300" cy="2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 and 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48"/>
          <p:cNvSpPr txBox="1"/>
          <p:nvPr>
            <p:ph idx="4294967295" type="title"/>
          </p:nvPr>
        </p:nvSpPr>
        <p:spPr>
          <a:xfrm>
            <a:off x="716675" y="460425"/>
            <a:ext cx="79419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their Results (Los Angeles MSA) - Random Forest Classifier</a:t>
            </a:r>
            <a:endParaRPr/>
          </a:p>
        </p:txBody>
      </p:sp>
      <p:sp>
        <p:nvSpPr>
          <p:cNvPr id="329" name="Google Shape;329;p48"/>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8"/>
          <p:cNvPicPr preferRelativeResize="0"/>
          <p:nvPr/>
        </p:nvPicPr>
        <p:blipFill>
          <a:blip r:embed="rId3">
            <a:alphaModFix/>
          </a:blip>
          <a:stretch>
            <a:fillRect/>
          </a:stretch>
        </p:blipFill>
        <p:spPr>
          <a:xfrm>
            <a:off x="716663" y="1030275"/>
            <a:ext cx="2922425" cy="4022176"/>
          </a:xfrm>
          <a:prstGeom prst="rect">
            <a:avLst/>
          </a:prstGeom>
          <a:noFill/>
          <a:ln>
            <a:noFill/>
          </a:ln>
        </p:spPr>
      </p:pic>
      <p:pic>
        <p:nvPicPr>
          <p:cNvPr id="331" name="Google Shape;331;p48"/>
          <p:cNvPicPr preferRelativeResize="0"/>
          <p:nvPr/>
        </p:nvPicPr>
        <p:blipFill>
          <a:blip r:embed="rId4">
            <a:alphaModFix/>
          </a:blip>
          <a:stretch>
            <a:fillRect/>
          </a:stretch>
        </p:blipFill>
        <p:spPr>
          <a:xfrm>
            <a:off x="5457350" y="1030275"/>
            <a:ext cx="2969975" cy="4022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9"/>
          <p:cNvSpPr txBox="1"/>
          <p:nvPr>
            <p:ph idx="4294967295" type="title"/>
          </p:nvPr>
        </p:nvSpPr>
        <p:spPr>
          <a:xfrm>
            <a:off x="716675" y="460425"/>
            <a:ext cx="60672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37" name="Google Shape;337;p49"/>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txBox="1"/>
          <p:nvPr>
            <p:ph idx="4294967295"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From the ‘</a:t>
            </a:r>
            <a:r>
              <a:rPr b="1" lang="en" sz="1300"/>
              <a:t>People</a:t>
            </a:r>
            <a:r>
              <a:rPr lang="en" sz="1300"/>
              <a:t>’ category, we find the following </a:t>
            </a:r>
            <a:r>
              <a:rPr lang="en" sz="1300"/>
              <a:t>variables</a:t>
            </a:r>
            <a:r>
              <a:rPr lang="en" sz="1300"/>
              <a:t> </a:t>
            </a:r>
            <a:r>
              <a:rPr lang="en" sz="1300"/>
              <a:t>statistically significant:</a:t>
            </a:r>
            <a:endParaRPr sz="1300"/>
          </a:p>
          <a:p>
            <a:pPr indent="-311150" lvl="0" marL="457200" rtl="0" algn="l">
              <a:spcBef>
                <a:spcPts val="1600"/>
              </a:spcBef>
              <a:spcAft>
                <a:spcPts val="0"/>
              </a:spcAft>
              <a:buSzPts val="1300"/>
              <a:buChar char="-"/>
            </a:pPr>
            <a:r>
              <a:rPr lang="en" sz="1300"/>
              <a:t>We find </a:t>
            </a:r>
            <a:r>
              <a:rPr b="1" lang="en" sz="1300"/>
              <a:t>‘race</a:t>
            </a:r>
            <a:r>
              <a:rPr lang="en" sz="1300"/>
              <a:t>’ to be a significant variable, in NY MSA, just the proportion of Native Hawaiian and other Pacific Islander population, whereas in LA MSA, along with this proportion of </a:t>
            </a:r>
            <a:r>
              <a:rPr lang="en" sz="1300"/>
              <a:t>population, </a:t>
            </a:r>
            <a:r>
              <a:rPr lang="en" sz="1300"/>
              <a:t>the proportion of Black, American Indians and Asians are also significant.</a:t>
            </a:r>
            <a:endParaRPr sz="1300"/>
          </a:p>
          <a:p>
            <a:pPr indent="-311150" lvl="0" marL="457200" rtl="0" algn="l">
              <a:spcBef>
                <a:spcPts val="1000"/>
              </a:spcBef>
              <a:spcAft>
                <a:spcPts val="0"/>
              </a:spcAft>
              <a:buSzPts val="1300"/>
              <a:buChar char="-"/>
            </a:pPr>
            <a:r>
              <a:rPr lang="en" sz="1300"/>
              <a:t>In NY MSA, we find the proportion of 65+ years significant whereas in LA MSA, we find the </a:t>
            </a:r>
            <a:r>
              <a:rPr lang="en" sz="1300"/>
              <a:t>proportion</a:t>
            </a:r>
            <a:r>
              <a:rPr lang="en" sz="1300"/>
              <a:t> of </a:t>
            </a:r>
            <a:r>
              <a:rPr lang="en" sz="1300"/>
              <a:t>children</a:t>
            </a:r>
            <a:r>
              <a:rPr lang="en" sz="1300"/>
              <a:t> under 18+ to be significant.</a:t>
            </a:r>
            <a:endParaRPr sz="1300"/>
          </a:p>
          <a:p>
            <a:pPr indent="-311150" lvl="0" marL="457200" rtl="0" algn="l">
              <a:spcBef>
                <a:spcPts val="1000"/>
              </a:spcBef>
              <a:spcAft>
                <a:spcPts val="0"/>
              </a:spcAft>
              <a:buSzPts val="1300"/>
              <a:buChar char="-"/>
            </a:pPr>
            <a:r>
              <a:rPr lang="en" sz="1300"/>
              <a:t>We find the ‘</a:t>
            </a:r>
            <a:r>
              <a:rPr b="1" lang="en" sz="1300"/>
              <a:t>median family income</a:t>
            </a:r>
            <a:r>
              <a:rPr lang="en" sz="1300"/>
              <a:t>’ to be </a:t>
            </a:r>
            <a:r>
              <a:rPr lang="en" sz="1300"/>
              <a:t>significant</a:t>
            </a:r>
            <a:r>
              <a:rPr lang="en" sz="1300"/>
              <a:t> for both the NY and LA MSAs.</a:t>
            </a:r>
            <a:endParaRPr sz="1300"/>
          </a:p>
          <a:p>
            <a:pPr indent="0" lvl="0" marL="0" rtl="0" algn="l">
              <a:spcBef>
                <a:spcPts val="1600"/>
              </a:spcBef>
              <a:spcAft>
                <a:spcPts val="0"/>
              </a:spcAft>
              <a:buNone/>
            </a:pPr>
            <a:r>
              <a:rPr lang="en" sz="1300"/>
              <a:t>From the ‘</a:t>
            </a:r>
            <a:r>
              <a:rPr b="1" lang="en" sz="1300"/>
              <a:t>Place</a:t>
            </a:r>
            <a:r>
              <a:rPr lang="en" sz="1300"/>
              <a:t>’ </a:t>
            </a:r>
            <a:r>
              <a:rPr lang="en" sz="1300"/>
              <a:t>category, we find the following variables statistically significant:</a:t>
            </a:r>
            <a:endParaRPr sz="1300"/>
          </a:p>
          <a:p>
            <a:pPr indent="-311150" lvl="0" marL="457200" rtl="0" algn="l">
              <a:spcBef>
                <a:spcPts val="1600"/>
              </a:spcBef>
              <a:spcAft>
                <a:spcPts val="0"/>
              </a:spcAft>
              <a:buSzPts val="1300"/>
              <a:buChar char="-"/>
            </a:pPr>
            <a:r>
              <a:rPr lang="en" sz="1300"/>
              <a:t>We find the proportion of people living in the same metro area they are working in to be significant in both the NY and LA MSAs. In addition in NY MSA, we find that the proportion of people who travel less than 25 minutes daily to work also significant.</a:t>
            </a:r>
            <a:endParaRPr sz="1300"/>
          </a:p>
          <a:p>
            <a:pPr indent="0" lvl="0" marL="0" rtl="0" algn="l">
              <a:spcBef>
                <a:spcPts val="1600"/>
              </a:spcBef>
              <a:spcAft>
                <a:spcPts val="1600"/>
              </a:spcAft>
              <a:buNone/>
            </a:pPr>
            <a:r>
              <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50"/>
          <p:cNvSpPr txBox="1"/>
          <p:nvPr>
            <p:ph idx="4294967295" type="title"/>
          </p:nvPr>
        </p:nvSpPr>
        <p:spPr>
          <a:xfrm>
            <a:off x="716675" y="460425"/>
            <a:ext cx="60672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44" name="Google Shape;344;p50"/>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txBox="1"/>
          <p:nvPr>
            <p:ph idx="4294967295"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 LA MSA, the proportion of people under the </a:t>
            </a:r>
            <a:r>
              <a:rPr lang="en" sz="1300"/>
              <a:t>poverty</a:t>
            </a:r>
            <a:r>
              <a:rPr lang="en" sz="1300"/>
              <a:t> level also to be significant.</a:t>
            </a:r>
            <a:endParaRPr sz="1300"/>
          </a:p>
          <a:p>
            <a:pPr indent="-311150" lvl="0" marL="457200" rtl="0" algn="l">
              <a:spcBef>
                <a:spcPts val="1000"/>
              </a:spcBef>
              <a:spcAft>
                <a:spcPts val="0"/>
              </a:spcAft>
              <a:buSzPts val="1300"/>
              <a:buChar char="-"/>
            </a:pPr>
            <a:r>
              <a:rPr lang="en" sz="1300"/>
              <a:t>In NY MSA, variables like the proportion of Nonfamily households, proportion of </a:t>
            </a:r>
            <a:r>
              <a:rPr lang="en" sz="1300"/>
              <a:t>employed</a:t>
            </a:r>
            <a:r>
              <a:rPr lang="en" sz="1300"/>
              <a:t> white females, proportion of </a:t>
            </a:r>
            <a:r>
              <a:rPr lang="en" sz="1300"/>
              <a:t>vacant</a:t>
            </a:r>
            <a:r>
              <a:rPr lang="en" sz="1300"/>
              <a:t> and rented households are significant.	</a:t>
            </a:r>
            <a:endParaRPr sz="1300"/>
          </a:p>
          <a:p>
            <a:pPr indent="0" lvl="0" marL="0" rtl="0" algn="l">
              <a:spcBef>
                <a:spcPts val="1600"/>
              </a:spcBef>
              <a:spcAft>
                <a:spcPts val="0"/>
              </a:spcAft>
              <a:buNone/>
            </a:pPr>
            <a:r>
              <a:rPr lang="en" sz="1300"/>
              <a:t>From the ‘</a:t>
            </a:r>
            <a:r>
              <a:rPr b="1" lang="en" sz="1300"/>
              <a:t>Policy</a:t>
            </a:r>
            <a:r>
              <a:rPr lang="en" sz="1300"/>
              <a:t>’ category, we do not find any of the variables that we considered to be </a:t>
            </a:r>
            <a:r>
              <a:rPr lang="en" sz="1300"/>
              <a:t>statistically</a:t>
            </a:r>
            <a:r>
              <a:rPr lang="en" sz="1300"/>
              <a:t> significant.</a:t>
            </a:r>
            <a:endParaRPr sz="1300"/>
          </a:p>
          <a:p>
            <a:pPr indent="0" lvl="0" marL="0" rtl="0" algn="l">
              <a:spcBef>
                <a:spcPts val="1600"/>
              </a:spcBef>
              <a:spcAft>
                <a:spcPts val="1600"/>
              </a:spcAft>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51"/>
          <p:cNvSpPr txBox="1"/>
          <p:nvPr>
            <p:ph idx="4294967295" type="title"/>
          </p:nvPr>
        </p:nvSpPr>
        <p:spPr>
          <a:xfrm>
            <a:off x="716675" y="460425"/>
            <a:ext cx="6067200" cy="3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51" name="Google Shape;351;p51"/>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1"/>
          <p:cNvSpPr txBox="1"/>
          <p:nvPr>
            <p:ph idx="4294967295"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1000"/>
              </a:spcBef>
              <a:spcAft>
                <a:spcPts val="0"/>
              </a:spcAft>
              <a:buSzPts val="1300"/>
              <a:buChar char="-"/>
            </a:pPr>
            <a:r>
              <a:rPr lang="en" sz="1300"/>
              <a:t>To study the effect of other variables which we did not consider from the NCDB. These new variables could act as strong predictors and improve the classification model’s performance.</a:t>
            </a:r>
            <a:endParaRPr sz="1300"/>
          </a:p>
          <a:p>
            <a:pPr indent="0" lvl="0" marL="0" rtl="0" algn="l">
              <a:lnSpc>
                <a:spcPct val="110000"/>
              </a:lnSpc>
              <a:spcBef>
                <a:spcPts val="1000"/>
              </a:spcBef>
              <a:spcAft>
                <a:spcPts val="0"/>
              </a:spcAft>
              <a:buNone/>
            </a:pPr>
            <a:r>
              <a:t/>
            </a:r>
            <a:endParaRPr sz="1300"/>
          </a:p>
          <a:p>
            <a:pPr indent="-311150" lvl="0" marL="457200" rtl="0" algn="l">
              <a:lnSpc>
                <a:spcPct val="110000"/>
              </a:lnSpc>
              <a:spcBef>
                <a:spcPts val="1000"/>
              </a:spcBef>
              <a:spcAft>
                <a:spcPts val="0"/>
              </a:spcAft>
              <a:buSzPts val="1300"/>
              <a:buChar char="-"/>
            </a:pPr>
            <a:r>
              <a:rPr lang="en" sz="1300"/>
              <a:t>We have very limited variables pertaining to ‘Policy’ in the NCDB, hence we can explore other datasets which can give information about development programs and study </a:t>
            </a:r>
            <a:r>
              <a:rPr lang="en" sz="1300"/>
              <a:t>their effect on the process of gentrification.</a:t>
            </a:r>
            <a:endParaRPr sz="1300"/>
          </a:p>
          <a:p>
            <a:pPr indent="0" lvl="0" marL="0" rtl="0" algn="l">
              <a:lnSpc>
                <a:spcPct val="110000"/>
              </a:lnSpc>
              <a:spcBef>
                <a:spcPts val="1000"/>
              </a:spcBef>
              <a:spcAft>
                <a:spcPts val="0"/>
              </a:spcAft>
              <a:buNone/>
            </a:pPr>
            <a:r>
              <a:t/>
            </a:r>
            <a:endParaRPr sz="1300"/>
          </a:p>
          <a:p>
            <a:pPr indent="-311150" lvl="0" marL="457200" rtl="0" algn="l">
              <a:lnSpc>
                <a:spcPct val="110000"/>
              </a:lnSpc>
              <a:spcBef>
                <a:spcPts val="1000"/>
              </a:spcBef>
              <a:spcAft>
                <a:spcPts val="0"/>
              </a:spcAft>
              <a:buSzPts val="1300"/>
              <a:buChar char="-"/>
            </a:pPr>
            <a:r>
              <a:rPr lang="en" sz="1300"/>
              <a:t>Instead of having a binary output variable - whether a region will get gentrified or not, we could possibly change the output variable to a ‘gentrification score,’ which represents the degree of gentrification.</a:t>
            </a:r>
            <a:endParaRPr sz="2000">
              <a:latin typeface="Arial"/>
              <a:ea typeface="Arial"/>
              <a:cs typeface="Arial"/>
              <a:sym typeface="Arial"/>
            </a:endParaRPr>
          </a:p>
          <a:p>
            <a:pPr indent="0" lvl="0" marL="0" rtl="0" algn="l">
              <a:spcBef>
                <a:spcPts val="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2"/>
          <p:cNvSpPr txBox="1"/>
          <p:nvPr>
            <p:ph type="title"/>
          </p:nvPr>
        </p:nvSpPr>
        <p:spPr>
          <a:xfrm>
            <a:off x="1256350" y="1751075"/>
            <a:ext cx="2846400" cy="16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 &amp; A</a:t>
            </a:r>
            <a:endParaRPr/>
          </a:p>
        </p:txBody>
      </p:sp>
      <p:sp>
        <p:nvSpPr>
          <p:cNvPr id="358" name="Google Shape;358;p52"/>
          <p:cNvSpPr/>
          <p:nvPr/>
        </p:nvSpPr>
        <p:spPr>
          <a:xfrm flipH="1" rot="-5400000">
            <a:off x="215825" y="2451750"/>
            <a:ext cx="1312200" cy="3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53"/>
          <p:cNvSpPr txBox="1"/>
          <p:nvPr>
            <p:ph type="ctrTitle"/>
          </p:nvPr>
        </p:nvSpPr>
        <p:spPr>
          <a:xfrm>
            <a:off x="973025" y="1499425"/>
            <a:ext cx="5997600" cy="16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Thank you!</a:t>
            </a:r>
            <a:endParaRPr sz="4000"/>
          </a:p>
        </p:txBody>
      </p:sp>
      <p:sp>
        <p:nvSpPr>
          <p:cNvPr id="364" name="Google Shape;364;p53"/>
          <p:cNvSpPr txBox="1"/>
          <p:nvPr>
            <p:ph idx="1" type="subTitle"/>
          </p:nvPr>
        </p:nvSpPr>
        <p:spPr>
          <a:xfrm>
            <a:off x="64225" y="4699875"/>
            <a:ext cx="6729300" cy="3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Vishwesh Srinivasan, Vanessa Venkataraman, and Hanzhen Wang</a:t>
            </a:r>
            <a:endParaRPr sz="1700"/>
          </a:p>
        </p:txBody>
      </p:sp>
      <p:pic>
        <p:nvPicPr>
          <p:cNvPr id="365" name="Google Shape;365;p53"/>
          <p:cNvPicPr preferRelativeResize="0"/>
          <p:nvPr/>
        </p:nvPicPr>
        <p:blipFill>
          <a:blip r:embed="rId3">
            <a:alphaModFix/>
          </a:blip>
          <a:stretch>
            <a:fillRect/>
          </a:stretch>
        </p:blipFill>
        <p:spPr>
          <a:xfrm flipH="1">
            <a:off x="6793447" y="49125"/>
            <a:ext cx="2406703" cy="5143500"/>
          </a:xfrm>
          <a:prstGeom prst="rect">
            <a:avLst/>
          </a:prstGeom>
          <a:noFill/>
          <a:ln>
            <a:noFill/>
          </a:ln>
        </p:spPr>
      </p:pic>
      <p:sp>
        <p:nvSpPr>
          <p:cNvPr id="366" name="Google Shape;366;p53"/>
          <p:cNvSpPr/>
          <p:nvPr/>
        </p:nvSpPr>
        <p:spPr>
          <a:xfrm rot="-5400000">
            <a:off x="-300025" y="2226750"/>
            <a:ext cx="1686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txBox="1"/>
          <p:nvPr>
            <p:ph idx="1" type="subTitle"/>
          </p:nvPr>
        </p:nvSpPr>
        <p:spPr>
          <a:xfrm>
            <a:off x="64225" y="49125"/>
            <a:ext cx="5997600" cy="3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Tufts University | DATA-200</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716675"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Introduction</a:t>
            </a:r>
            <a:endParaRPr/>
          </a:p>
        </p:txBody>
      </p:sp>
      <p:sp>
        <p:nvSpPr>
          <p:cNvPr id="199" name="Google Shape;199;p31"/>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ph idx="1"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t>“Gentrification is the process by which central urban neighborhoods that have undergone disinvestments and economic decline experience a reversal, reinvestment, and the in-migration of a relatively well-off middle- and upper middle-class population.” - Neil Smith</a:t>
            </a:r>
            <a:endParaRPr sz="1300"/>
          </a:p>
          <a:p>
            <a:pPr indent="0" lvl="0" marL="0" rtl="0" algn="l">
              <a:spcBef>
                <a:spcPts val="0"/>
              </a:spcBef>
              <a:spcAft>
                <a:spcPts val="0"/>
              </a:spcAft>
              <a:buClr>
                <a:schemeClr val="dk2"/>
              </a:buClr>
              <a:buSzPts val="1100"/>
              <a:buFont typeface="Arial"/>
              <a:buNone/>
            </a:pPr>
            <a:r>
              <a:t/>
            </a:r>
            <a:endParaRPr sz="1300"/>
          </a:p>
          <a:p>
            <a:pPr indent="0" lvl="0" marL="0" rtl="0" algn="l">
              <a:spcBef>
                <a:spcPts val="0"/>
              </a:spcBef>
              <a:spcAft>
                <a:spcPts val="0"/>
              </a:spcAft>
              <a:buClr>
                <a:schemeClr val="dk2"/>
              </a:buClr>
              <a:buSzPts val="1100"/>
              <a:buFont typeface="Arial"/>
              <a:buNone/>
            </a:pPr>
            <a:r>
              <a:rPr lang="en" sz="1300" u="sng"/>
              <a:t>Positives of Gentrification</a:t>
            </a:r>
            <a:r>
              <a:rPr lang="en" sz="1300"/>
              <a:t>: increased investment, commercial development, increased property values, improvement in economic opportunity</a:t>
            </a:r>
            <a:endParaRPr sz="1300"/>
          </a:p>
          <a:p>
            <a:pPr indent="0" lvl="0" marL="0" rtl="0" algn="l">
              <a:spcBef>
                <a:spcPts val="0"/>
              </a:spcBef>
              <a:spcAft>
                <a:spcPts val="0"/>
              </a:spcAft>
              <a:buClr>
                <a:schemeClr val="dk2"/>
              </a:buClr>
              <a:buSzPts val="1100"/>
              <a:buFont typeface="Arial"/>
              <a:buNone/>
            </a:pPr>
            <a:r>
              <a:t/>
            </a:r>
            <a:endParaRPr sz="1300"/>
          </a:p>
          <a:p>
            <a:pPr indent="0" lvl="0" marL="0" rtl="0" algn="l">
              <a:spcBef>
                <a:spcPts val="0"/>
              </a:spcBef>
              <a:spcAft>
                <a:spcPts val="0"/>
              </a:spcAft>
              <a:buClr>
                <a:schemeClr val="dk2"/>
              </a:buClr>
              <a:buSzPts val="1100"/>
              <a:buFont typeface="Arial"/>
              <a:buNone/>
            </a:pPr>
            <a:r>
              <a:rPr lang="en" sz="1300" u="sng"/>
              <a:t>Negatives of Gentrification</a:t>
            </a:r>
            <a:r>
              <a:rPr lang="en" sz="1300"/>
              <a:t>: high rate of displacement in communities, higher housing costs, higher property taxes, forced relocation, community cultural changes, changes in businesses, dislocation</a:t>
            </a:r>
            <a:endParaRPr sz="1300"/>
          </a:p>
          <a:p>
            <a:pPr indent="0" lvl="0" marL="0" rtl="0" algn="l">
              <a:spcBef>
                <a:spcPts val="0"/>
              </a:spcBef>
              <a:spcAft>
                <a:spcPts val="0"/>
              </a:spcAft>
              <a:buClr>
                <a:schemeClr val="dk2"/>
              </a:buClr>
              <a:buSzPts val="1100"/>
              <a:buFont typeface="Arial"/>
              <a:buNone/>
            </a:pPr>
            <a:r>
              <a:t/>
            </a:r>
            <a:endParaRPr sz="1300"/>
          </a:p>
          <a:p>
            <a:pPr indent="0" lvl="0" marL="0" rtl="0" algn="l">
              <a:spcBef>
                <a:spcPts val="0"/>
              </a:spcBef>
              <a:spcAft>
                <a:spcPts val="0"/>
              </a:spcAft>
              <a:buClr>
                <a:schemeClr val="dk2"/>
              </a:buClr>
              <a:buSzPts val="1100"/>
              <a:buFont typeface="Arial"/>
              <a:buNone/>
            </a:pPr>
            <a:r>
              <a:rPr lang="en" sz="1300"/>
              <a:t>Gentrification disproportionately impacts low-income families and people of color.</a:t>
            </a:r>
            <a:endParaRPr sz="1300"/>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sz="1300"/>
              <a:t>In order to counteract the negative impacts of gentrification, it is important to recognize which neighborhoods are susceptible to gentrification and which communities are most vulnerable to displacement.</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2"/>
          <p:cNvSpPr txBox="1"/>
          <p:nvPr>
            <p:ph type="title"/>
          </p:nvPr>
        </p:nvSpPr>
        <p:spPr>
          <a:xfrm>
            <a:off x="716675"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Literature  Review</a:t>
            </a:r>
            <a:endParaRPr/>
          </a:p>
        </p:txBody>
      </p:sp>
      <p:sp>
        <p:nvSpPr>
          <p:cNvPr id="206" name="Google Shape;206;p32"/>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idx="1"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t>Kolko (2007) studied the determinants of gentrification using the Neighborhood Change Database. His research supported the fact that low-income city neighborhoods closer to the city center and with older housing stock witness higher income growth.</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Kolko (2009), in another study, evaluated the effect of employment location on gentrification. His findings suggested that an increase in the mean neighborhood job pay influences the tract's income growth, by which he inferred that people follow jobs.</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Boustan et al. (2019) studied if condominium structure led to gentrification in central cities. They did not see a statistically significant association between the condo density and the typical characteristics of gentrified regions – income levels and education.</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Rucks-Ahidiana (2021) studied the effect of racial composition on the way gentrification happens in a community. He found that the gentrifying tracts with residents of color, compared to tracts with white people, display more characteristics of poverty.</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3"/>
          <p:cNvSpPr txBox="1"/>
          <p:nvPr>
            <p:ph type="title"/>
          </p:nvPr>
        </p:nvSpPr>
        <p:spPr>
          <a:xfrm>
            <a:off x="716675"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213" name="Google Shape;213;p33"/>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txBox="1"/>
          <p:nvPr>
            <p:ph idx="1" type="subTitle"/>
          </p:nvPr>
        </p:nvSpPr>
        <p:spPr>
          <a:xfrm>
            <a:off x="716675" y="1221175"/>
            <a:ext cx="79065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t>Rigolon &amp; Németh (2019) took a broad approach and considered the effect of three different categories of variables – people, place, and policy on gentrification. </a:t>
            </a:r>
            <a:endParaRPr sz="1300"/>
          </a:p>
          <a:p>
            <a:pPr indent="0" lvl="0" marL="0" rtl="0" algn="l">
              <a:spcBef>
                <a:spcPts val="0"/>
              </a:spcBef>
              <a:spcAft>
                <a:spcPts val="0"/>
              </a:spcAft>
              <a:buClr>
                <a:schemeClr val="dk2"/>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They used the criteria given by Chapple et al. (2017) to identify the areas susceptible to gentrification in 2000. Then they again used the definition Chapple et al. (2017) gave to identify the areas that had actually been gentrified in 2015. </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Finally, they tested how all the variables they had selected in the three categories for their model are beneficial in predicting whether a gentrification susceptible region will get gentrified or not.</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They tested their model in five Combined Statistical Areas (CSAs). These CSAs are Chicago, Los Angeles, New York, San Francisco, and Washington, DC. </a:t>
            </a:r>
            <a:endParaRPr sz="1300"/>
          </a:p>
          <a:p>
            <a:pPr indent="0" lvl="0" marL="0" rtl="0" algn="l">
              <a:spcBef>
                <a:spcPts val="0"/>
              </a:spcBef>
              <a:spcAft>
                <a:spcPts val="0"/>
              </a:spcAft>
              <a:buClr>
                <a:schemeClr val="lt1"/>
              </a:buClr>
              <a:buSzPts val="1100"/>
              <a:buFont typeface="Arial"/>
              <a:buNone/>
            </a:pPr>
            <a:r>
              <a:t/>
            </a:r>
            <a:endParaRPr sz="1300"/>
          </a:p>
          <a:p>
            <a:pPr indent="0" lvl="0" marL="0" rtl="0" algn="l">
              <a:spcBef>
                <a:spcPts val="0"/>
              </a:spcBef>
              <a:spcAft>
                <a:spcPts val="0"/>
              </a:spcAft>
              <a:buClr>
                <a:schemeClr val="lt1"/>
              </a:buClr>
              <a:buSzPts val="1100"/>
              <a:buFont typeface="Arial"/>
              <a:buNone/>
            </a:pPr>
            <a:r>
              <a:rPr lang="en" sz="1300"/>
              <a:t>Their research showed that all three categories assist in predicting the probability of gentrification of the tracts. Some of the significant factors were:  race, distance from downtown, units older than 30 years and population density.</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716675" y="460425"/>
            <a:ext cx="79770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  - </a:t>
            </a:r>
            <a:r>
              <a:rPr lang="en"/>
              <a:t>Neighborhood Change Database</a:t>
            </a:r>
            <a:r>
              <a:rPr lang="en"/>
              <a:t> (NCDB)</a:t>
            </a:r>
            <a:endParaRPr/>
          </a:p>
        </p:txBody>
      </p:sp>
      <p:sp>
        <p:nvSpPr>
          <p:cNvPr id="220" name="Google Shape;220;p34"/>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idx="1" type="subTitle"/>
          </p:nvPr>
        </p:nvSpPr>
        <p:spPr>
          <a:xfrm>
            <a:off x="716675" y="1221175"/>
            <a:ext cx="82200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300"/>
              <a:t>Census tracts are locally determined geographic units, typically including between 2,500 and 8,000 persons. Tracts are meant to approximate "neighborhoods" by capturing a group of residents with similar social characteristics, economic status, and housing conditions.</a:t>
            </a:r>
            <a:endParaRPr sz="1300"/>
          </a:p>
          <a:p>
            <a:pPr indent="0" lvl="0" marL="0" marR="0" rtl="0" algn="l">
              <a:lnSpc>
                <a:spcPct val="100000"/>
              </a:lnSpc>
              <a:spcBef>
                <a:spcPts val="0"/>
              </a:spcBef>
              <a:spcAft>
                <a:spcPts val="0"/>
              </a:spcAft>
              <a:buClr>
                <a:schemeClr val="dk2"/>
              </a:buClr>
              <a:buSzPts val="1100"/>
              <a:buFont typeface="Arial"/>
              <a:buNone/>
            </a:pPr>
            <a:r>
              <a:t/>
            </a:r>
            <a:endParaRPr sz="1300"/>
          </a:p>
          <a:p>
            <a:pPr indent="0" lvl="0" marL="0" marR="0" rtl="0" algn="l">
              <a:lnSpc>
                <a:spcPct val="100000"/>
              </a:lnSpc>
              <a:spcBef>
                <a:spcPts val="0"/>
              </a:spcBef>
              <a:spcAft>
                <a:spcPts val="0"/>
              </a:spcAft>
              <a:buClr>
                <a:schemeClr val="dk2"/>
              </a:buClr>
              <a:buSzPts val="1100"/>
              <a:buFont typeface="Arial"/>
              <a:buNone/>
            </a:pPr>
            <a:r>
              <a:rPr lang="en" sz="1300"/>
              <a:t>A metropolitan area or metro is a region that consists of a densely populated urban agglomeration and its surrounding territories sharing industries, commercial areas, transport network, infrastructures and housing. </a:t>
            </a:r>
            <a:endParaRPr sz="1300"/>
          </a:p>
          <a:p>
            <a:pPr indent="0" lvl="0" marL="0" marR="0" rtl="0" algn="l">
              <a:lnSpc>
                <a:spcPct val="100000"/>
              </a:lnSpc>
              <a:spcBef>
                <a:spcPts val="0"/>
              </a:spcBef>
              <a:spcAft>
                <a:spcPts val="0"/>
              </a:spcAft>
              <a:buClr>
                <a:schemeClr val="dk2"/>
              </a:buClr>
              <a:buSzPts val="1100"/>
              <a:buFont typeface="Arial"/>
              <a:buNone/>
            </a:pPr>
            <a:r>
              <a:t/>
            </a:r>
            <a:endParaRPr sz="1300"/>
          </a:p>
          <a:p>
            <a:pPr indent="0" lvl="0" marL="0" marR="0" rtl="0" algn="l">
              <a:lnSpc>
                <a:spcPct val="100000"/>
              </a:lnSpc>
              <a:spcBef>
                <a:spcPts val="0"/>
              </a:spcBef>
              <a:spcAft>
                <a:spcPts val="0"/>
              </a:spcAft>
              <a:buClr>
                <a:schemeClr val="dk2"/>
              </a:buClr>
              <a:buSzPts val="1100"/>
              <a:buFont typeface="Arial"/>
              <a:buNone/>
            </a:pPr>
            <a:r>
              <a:rPr lang="en" sz="1300"/>
              <a:t>A metro area usually comprises multiple principal cities, jurisdictions and municipalities: neighborhoods, townships, boroughs, cities, towns, exurbs, suburbs, counties, districts, as well as even states and nations like the euro districts. As social, economic and political institutions have changed, metropolitan areas have become key economic and political regions.</a:t>
            </a:r>
            <a:endParaRPr sz="1300"/>
          </a:p>
          <a:p>
            <a:pPr indent="0" lvl="0" marL="0" rtl="0" algn="l">
              <a:lnSpc>
                <a:spcPct val="110000"/>
              </a:lnSpc>
              <a:spcBef>
                <a:spcPts val="1000"/>
              </a:spcBef>
              <a:spcAft>
                <a:spcPts val="0"/>
              </a:spcAft>
              <a:buClr>
                <a:schemeClr val="lt1"/>
              </a:buClr>
              <a:buSzPts val="1100"/>
              <a:buFont typeface="Arial"/>
              <a:buNone/>
            </a:pPr>
            <a:r>
              <a:rPr lang="en" sz="1300"/>
              <a:t>A powerful feature of the NCDB is its ability to match tracts across all the five census years, enabling users to examine changing tract characteristics between 1970 and 2010. </a:t>
            </a:r>
            <a:endParaRPr sz="1300"/>
          </a:p>
          <a:p>
            <a:pPr indent="0" lvl="0" marL="0" rtl="0" algn="l">
              <a:lnSpc>
                <a:spcPct val="110000"/>
              </a:lnSpc>
              <a:spcBef>
                <a:spcPts val="1000"/>
              </a:spcBef>
              <a:spcAft>
                <a:spcPts val="0"/>
              </a:spcAft>
              <a:buClr>
                <a:schemeClr val="lt1"/>
              </a:buClr>
              <a:buSzPts val="1100"/>
              <a:buFont typeface="Arial"/>
              <a:buNone/>
            </a:pPr>
            <a:r>
              <a:rPr lang="en" sz="1300"/>
              <a:t>Since the boundaries of many tracts change between the decennial censuses (either splitting into several tracts, merging with other tracts, or appearing for the first time), a methodology has been developed to link such tracts and their associated data to standard geographic boundaries.  </a:t>
            </a:r>
            <a:endParaRPr sz="1300"/>
          </a:p>
          <a:p>
            <a:pPr indent="0" lvl="0" marL="0" marR="0" rtl="0" algn="l">
              <a:lnSpc>
                <a:spcPct val="100000"/>
              </a:lnSpc>
              <a:spcBef>
                <a:spcPts val="0"/>
              </a:spcBef>
              <a:spcAft>
                <a:spcPts val="0"/>
              </a:spcAft>
              <a:buClr>
                <a:schemeClr val="dk2"/>
              </a:buClr>
              <a:buSzPts val="1100"/>
              <a:buFont typeface="Arial"/>
              <a:buNone/>
            </a:pPr>
            <a:r>
              <a:t/>
            </a:r>
            <a:endParaRPr sz="1300"/>
          </a:p>
          <a:p>
            <a:pPr indent="0" lvl="0" marL="0" marR="0" rtl="0" algn="l">
              <a:lnSpc>
                <a:spcPct val="100000"/>
              </a:lnSpc>
              <a:spcBef>
                <a:spcPts val="0"/>
              </a:spcBef>
              <a:spcAft>
                <a:spcPts val="0"/>
              </a:spcAft>
              <a:buClr>
                <a:schemeClr val="dk2"/>
              </a:buClr>
              <a:buSzPts val="1100"/>
              <a:buFont typeface="Arial"/>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a:off x="716675" y="460425"/>
            <a:ext cx="79770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  - Neighborhood Change Database (NCDB)</a:t>
            </a:r>
            <a:endParaRPr/>
          </a:p>
        </p:txBody>
      </p:sp>
      <p:sp>
        <p:nvSpPr>
          <p:cNvPr id="227" name="Google Shape;227;p35"/>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5"/>
          <p:cNvPicPr preferRelativeResize="0"/>
          <p:nvPr/>
        </p:nvPicPr>
        <p:blipFill>
          <a:blip r:embed="rId3">
            <a:alphaModFix/>
          </a:blip>
          <a:stretch>
            <a:fillRect/>
          </a:stretch>
        </p:blipFill>
        <p:spPr>
          <a:xfrm>
            <a:off x="2060965" y="1102800"/>
            <a:ext cx="5288426" cy="3697801"/>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6"/>
          <p:cNvSpPr txBox="1"/>
          <p:nvPr>
            <p:ph type="title"/>
          </p:nvPr>
        </p:nvSpPr>
        <p:spPr>
          <a:xfrm>
            <a:off x="2672700" y="460425"/>
            <a:ext cx="37986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a:t>
            </a:r>
            <a:endParaRPr/>
          </a:p>
        </p:txBody>
      </p:sp>
      <p:sp>
        <p:nvSpPr>
          <p:cNvPr id="234" name="Google Shape;234;p36"/>
          <p:cNvSpPr/>
          <p:nvPr/>
        </p:nvSpPr>
        <p:spPr>
          <a:xfrm rot="-5400000">
            <a:off x="196527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6"/>
          <p:cNvPicPr preferRelativeResize="0"/>
          <p:nvPr/>
        </p:nvPicPr>
        <p:blipFill rotWithShape="1">
          <a:blip r:embed="rId3">
            <a:alphaModFix/>
          </a:blip>
          <a:srcRect b="4771" l="8964" r="11777" t="5024"/>
          <a:stretch/>
        </p:blipFill>
        <p:spPr>
          <a:xfrm>
            <a:off x="56125" y="26975"/>
            <a:ext cx="2091250" cy="5089550"/>
          </a:xfrm>
          <a:prstGeom prst="rect">
            <a:avLst/>
          </a:prstGeom>
          <a:noFill/>
          <a:ln>
            <a:noFill/>
          </a:ln>
        </p:spPr>
      </p:pic>
      <p:sp>
        <p:nvSpPr>
          <p:cNvPr id="236" name="Google Shape;236;p36"/>
          <p:cNvSpPr txBox="1"/>
          <p:nvPr/>
        </p:nvSpPr>
        <p:spPr>
          <a:xfrm>
            <a:off x="2672700" y="1255850"/>
            <a:ext cx="627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The three factors that contribute the most to determining if a neighborhood is susceptible to gentrification are…</a:t>
            </a:r>
            <a:endParaRPr/>
          </a:p>
        </p:txBody>
      </p:sp>
      <p:sp>
        <p:nvSpPr>
          <p:cNvPr id="237" name="Google Shape;237;p36"/>
          <p:cNvSpPr txBox="1"/>
          <p:nvPr>
            <p:ph idx="4294967295" type="ctrTitle"/>
          </p:nvPr>
        </p:nvSpPr>
        <p:spPr>
          <a:xfrm>
            <a:off x="3046300" y="3018649"/>
            <a:ext cx="2139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a:t>
            </a:r>
            <a:endParaRPr/>
          </a:p>
        </p:txBody>
      </p:sp>
      <p:sp>
        <p:nvSpPr>
          <p:cNvPr id="238" name="Google Shape;238;p36"/>
          <p:cNvSpPr txBox="1"/>
          <p:nvPr>
            <p:ph idx="4294967295" type="ctrTitle"/>
          </p:nvPr>
        </p:nvSpPr>
        <p:spPr>
          <a:xfrm>
            <a:off x="3046300" y="2370109"/>
            <a:ext cx="2139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a:t>
            </a:r>
            <a:endParaRPr/>
          </a:p>
        </p:txBody>
      </p:sp>
      <p:sp>
        <p:nvSpPr>
          <p:cNvPr id="239" name="Google Shape;239;p36"/>
          <p:cNvSpPr txBox="1"/>
          <p:nvPr>
            <p:ph idx="4294967295" type="ctrTitle"/>
          </p:nvPr>
        </p:nvSpPr>
        <p:spPr>
          <a:xfrm>
            <a:off x="3046300" y="3667209"/>
            <a:ext cx="2139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a:t>
            </a:r>
            <a:endParaRPr/>
          </a:p>
        </p:txBody>
      </p:sp>
      <p:sp>
        <p:nvSpPr>
          <p:cNvPr id="240" name="Google Shape;240;p36"/>
          <p:cNvSpPr/>
          <p:nvPr/>
        </p:nvSpPr>
        <p:spPr>
          <a:xfrm rot="-5400000">
            <a:off x="2521500" y="2477200"/>
            <a:ext cx="5409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rot="-5400000">
            <a:off x="2525100" y="3125750"/>
            <a:ext cx="533700" cy="238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rot="-5400000">
            <a:off x="2521500" y="3774300"/>
            <a:ext cx="5409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6"/>
          <p:cNvPicPr preferRelativeResize="0"/>
          <p:nvPr/>
        </p:nvPicPr>
        <p:blipFill>
          <a:blip r:embed="rId4">
            <a:alphaModFix/>
          </a:blip>
          <a:stretch>
            <a:fillRect/>
          </a:stretch>
        </p:blipFill>
        <p:spPr>
          <a:xfrm>
            <a:off x="4510825" y="2709925"/>
            <a:ext cx="4347278" cy="83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37"/>
          <p:cNvSpPr txBox="1"/>
          <p:nvPr>
            <p:ph type="title"/>
          </p:nvPr>
        </p:nvSpPr>
        <p:spPr>
          <a:xfrm>
            <a:off x="716675" y="460425"/>
            <a:ext cx="6301500" cy="3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Hypothesis - Model </a:t>
            </a:r>
            <a:r>
              <a:rPr lang="en"/>
              <a:t>design</a:t>
            </a:r>
            <a:r>
              <a:rPr lang="en"/>
              <a:t> and Output Variable (Y)</a:t>
            </a:r>
            <a:endParaRPr/>
          </a:p>
        </p:txBody>
      </p:sp>
      <p:sp>
        <p:nvSpPr>
          <p:cNvPr id="249" name="Google Shape;249;p37"/>
          <p:cNvSpPr/>
          <p:nvPr/>
        </p:nvSpPr>
        <p:spPr>
          <a:xfrm rot="-5400000">
            <a:off x="-38225" y="519225"/>
            <a:ext cx="7836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txBox="1"/>
          <p:nvPr>
            <p:ph idx="1" type="subTitle"/>
          </p:nvPr>
        </p:nvSpPr>
        <p:spPr>
          <a:xfrm>
            <a:off x="716675" y="1209450"/>
            <a:ext cx="79065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300"/>
              <a:t>We selected the following two regions for our analysis:</a:t>
            </a:r>
            <a:endParaRPr sz="1300"/>
          </a:p>
          <a:p>
            <a:pPr indent="0" lvl="0" marL="0" rtl="0" algn="l">
              <a:spcBef>
                <a:spcPts val="0"/>
              </a:spcBef>
              <a:spcAft>
                <a:spcPts val="0"/>
              </a:spcAft>
              <a:buClr>
                <a:schemeClr val="lt1"/>
              </a:buClr>
              <a:buSzPts val="1100"/>
              <a:buFont typeface="Arial"/>
              <a:buNone/>
            </a:pPr>
            <a:r>
              <a:t/>
            </a:r>
            <a:endParaRPr sz="1300"/>
          </a:p>
          <a:p>
            <a:pPr indent="-311150" lvl="0" marL="457200" rtl="0" algn="l">
              <a:spcBef>
                <a:spcPts val="0"/>
              </a:spcBef>
              <a:spcAft>
                <a:spcPts val="0"/>
              </a:spcAft>
              <a:buSzPts val="1300"/>
              <a:buChar char="-"/>
            </a:pPr>
            <a:r>
              <a:rPr lang="en" sz="1300"/>
              <a:t>New York-Northern New Jersey-Long Island, NY-NJ-PA Metropolitan Statistical Area (MSA)</a:t>
            </a:r>
            <a:endParaRPr sz="1300"/>
          </a:p>
          <a:p>
            <a:pPr indent="-311150" lvl="0" marL="457200" rtl="0" algn="l">
              <a:spcBef>
                <a:spcPts val="0"/>
              </a:spcBef>
              <a:spcAft>
                <a:spcPts val="0"/>
              </a:spcAft>
              <a:buSzPts val="1300"/>
              <a:buChar char="-"/>
            </a:pPr>
            <a:r>
              <a:rPr lang="en" sz="1300"/>
              <a:t>Los Angeles-Long Beach-Santa Ana, CA Metropolitan Statistical Area (MSA)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choose to study the process of gentrification between the years 2000 and 2010. To do so, we use different variables from the year 2000 as predictors (X) and create the labels (Y) as ‘Gentrified’ (1) or ‘Not Gentrified’ (0).</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use the following definition to identify if a tract is gentrified or not in the year 2010:</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Change in median household income &gt; Change in MSA median</a:t>
            </a:r>
            <a:endParaRPr sz="1300"/>
          </a:p>
          <a:p>
            <a:pPr indent="-311150" lvl="0" marL="457200" rtl="0" algn="l">
              <a:spcBef>
                <a:spcPts val="0"/>
              </a:spcBef>
              <a:spcAft>
                <a:spcPts val="0"/>
              </a:spcAft>
              <a:buSzPts val="1300"/>
              <a:buChar char="-"/>
            </a:pPr>
            <a:r>
              <a:rPr lang="en" sz="1300"/>
              <a:t>Change in % college educated &gt; Change in MSA percentage</a:t>
            </a:r>
            <a:endParaRPr sz="1300"/>
          </a:p>
          <a:p>
            <a:pPr indent="-311150" lvl="0" marL="457200" rtl="0" algn="l">
              <a:spcBef>
                <a:spcPts val="0"/>
              </a:spcBef>
              <a:spcAft>
                <a:spcPts val="0"/>
              </a:spcAft>
              <a:buSzPts val="1300"/>
              <a:buChar char="-"/>
            </a:pPr>
            <a:r>
              <a:rPr lang="en" sz="1300"/>
              <a:t>Change in median gross rent &gt; Change in MSA median </a:t>
            </a:r>
            <a:endParaRPr sz="1300"/>
          </a:p>
          <a:p>
            <a:pPr indent="0" lvl="0" marL="457200" rtl="0" algn="l">
              <a:spcBef>
                <a:spcPts val="0"/>
              </a:spcBef>
              <a:spcAft>
                <a:spcPts val="0"/>
              </a:spcAft>
              <a:buNone/>
            </a:pPr>
            <a:r>
              <a:rPr lang="en" sz="1300"/>
              <a:t>                                      (OR) </a:t>
            </a:r>
            <a:endParaRPr sz="1300"/>
          </a:p>
          <a:p>
            <a:pPr indent="-311150" lvl="0" marL="457200" rtl="0" algn="l">
              <a:spcBef>
                <a:spcPts val="0"/>
              </a:spcBef>
              <a:spcAft>
                <a:spcPts val="0"/>
              </a:spcAft>
              <a:buSzPts val="1300"/>
              <a:buChar char="-"/>
            </a:pPr>
            <a:r>
              <a:rPr lang="en" sz="1300"/>
              <a:t>% Increase of home value &gt; % increase in MSA median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(Change between the year 2000 and 2010. Given by Rigolon &amp; Németh (2019), adapted by them from Chapple et al. (2017))</a:t>
            </a:r>
            <a:endParaRPr sz="11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Town Planning Project Proposal by Slidesgo">
  <a:themeElements>
    <a:clrScheme name="Simple Light">
      <a:dk1>
        <a:srgbClr val="FFFFFF"/>
      </a:dk1>
      <a:lt1>
        <a:srgbClr val="000000"/>
      </a:lt1>
      <a:dk2>
        <a:srgbClr val="434343"/>
      </a:dk2>
      <a:lt2>
        <a:srgbClr val="999999"/>
      </a:lt2>
      <a:accent1>
        <a:srgbClr val="9AD7F7"/>
      </a:accent1>
      <a:accent2>
        <a:srgbClr val="434343"/>
      </a:accent2>
      <a:accent3>
        <a:srgbClr val="000000"/>
      </a:accent3>
      <a:accent4>
        <a:srgbClr val="999999"/>
      </a:accent4>
      <a:accent5>
        <a:srgbClr val="FFFFFF"/>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